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2"/>
  </p:notesMasterIdLst>
  <p:sldIdLst>
    <p:sldId id="256" r:id="rId2"/>
    <p:sldId id="257" r:id="rId3"/>
    <p:sldId id="258" r:id="rId4"/>
    <p:sldId id="260" r:id="rId5"/>
    <p:sldId id="262" r:id="rId6"/>
    <p:sldId id="263" r:id="rId7"/>
    <p:sldId id="264" r:id="rId8"/>
    <p:sldId id="30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8" r:id="rId31"/>
    <p:sldId id="289" r:id="rId32"/>
    <p:sldId id="286" r:id="rId33"/>
    <p:sldId id="287"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 id="347" r:id="rId89"/>
    <p:sldId id="348" r:id="rId90"/>
    <p:sldId id="349" r:id="rId91"/>
    <p:sldId id="350" r:id="rId92"/>
    <p:sldId id="351" r:id="rId93"/>
    <p:sldId id="352" r:id="rId94"/>
    <p:sldId id="353" r:id="rId95"/>
    <p:sldId id="354" r:id="rId96"/>
    <p:sldId id="355" r:id="rId97"/>
    <p:sldId id="356" r:id="rId98"/>
    <p:sldId id="357" r:id="rId99"/>
    <p:sldId id="358" r:id="rId100"/>
    <p:sldId id="359" r:id="rId101"/>
    <p:sldId id="360" r:id="rId102"/>
    <p:sldId id="361" r:id="rId103"/>
    <p:sldId id="362" r:id="rId104"/>
    <p:sldId id="363" r:id="rId105"/>
    <p:sldId id="364" r:id="rId106"/>
    <p:sldId id="365" r:id="rId107"/>
    <p:sldId id="366" r:id="rId108"/>
    <p:sldId id="367" r:id="rId109"/>
    <p:sldId id="368" r:id="rId110"/>
    <p:sldId id="369" r:id="rId111"/>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17" autoAdjust="0"/>
    <p:restoredTop sz="94660"/>
  </p:normalViewPr>
  <p:slideViewPr>
    <p:cSldViewPr>
      <p:cViewPr varScale="1">
        <p:scale>
          <a:sx n="47" d="100"/>
          <a:sy n="47" d="100"/>
        </p:scale>
        <p:origin x="-90" y="-14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58A42B-D1A5-46DF-9F95-BFF14CF335A2}" type="datetimeFigureOut">
              <a:rPr lang="es-MX" smtClean="0"/>
              <a:t>28/03/2012</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DD604E-C6A7-46FF-9A75-FFF3AFD6C418}" type="slidenum">
              <a:rPr lang="es-MX" smtClean="0"/>
              <a:t>‹Nº›</a:t>
            </a:fld>
            <a:endParaRPr lang="es-MX"/>
          </a:p>
        </p:txBody>
      </p:sp>
    </p:spTree>
    <p:extLst>
      <p:ext uri="{BB962C8B-B14F-4D97-AF65-F5344CB8AC3E}">
        <p14:creationId xmlns:p14="http://schemas.microsoft.com/office/powerpoint/2010/main" val="562349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1</a:t>
            </a:fld>
            <a:endParaRPr lang="es-MX"/>
          </a:p>
        </p:txBody>
      </p:sp>
    </p:spTree>
    <p:extLst>
      <p:ext uri="{BB962C8B-B14F-4D97-AF65-F5344CB8AC3E}">
        <p14:creationId xmlns:p14="http://schemas.microsoft.com/office/powerpoint/2010/main" val="464355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2</a:t>
            </a:fld>
            <a:endParaRPr lang="es-MX"/>
          </a:p>
        </p:txBody>
      </p:sp>
    </p:spTree>
    <p:extLst>
      <p:ext uri="{BB962C8B-B14F-4D97-AF65-F5344CB8AC3E}">
        <p14:creationId xmlns:p14="http://schemas.microsoft.com/office/powerpoint/2010/main" val="28385141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3</a:t>
            </a:fld>
            <a:endParaRPr lang="es-MX"/>
          </a:p>
        </p:txBody>
      </p:sp>
    </p:spTree>
    <p:extLst>
      <p:ext uri="{BB962C8B-B14F-4D97-AF65-F5344CB8AC3E}">
        <p14:creationId xmlns:p14="http://schemas.microsoft.com/office/powerpoint/2010/main" val="1023233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4</a:t>
            </a:fld>
            <a:endParaRPr lang="es-MX"/>
          </a:p>
        </p:txBody>
      </p:sp>
    </p:spTree>
    <p:extLst>
      <p:ext uri="{BB962C8B-B14F-4D97-AF65-F5344CB8AC3E}">
        <p14:creationId xmlns:p14="http://schemas.microsoft.com/office/powerpoint/2010/main" val="2717050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5</a:t>
            </a:fld>
            <a:endParaRPr lang="es-MX"/>
          </a:p>
        </p:txBody>
      </p:sp>
    </p:spTree>
    <p:extLst>
      <p:ext uri="{BB962C8B-B14F-4D97-AF65-F5344CB8AC3E}">
        <p14:creationId xmlns:p14="http://schemas.microsoft.com/office/powerpoint/2010/main" val="24349545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6</a:t>
            </a:fld>
            <a:endParaRPr lang="es-MX"/>
          </a:p>
        </p:txBody>
      </p:sp>
    </p:spTree>
    <p:extLst>
      <p:ext uri="{BB962C8B-B14F-4D97-AF65-F5344CB8AC3E}">
        <p14:creationId xmlns:p14="http://schemas.microsoft.com/office/powerpoint/2010/main" val="9658595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7</a:t>
            </a:fld>
            <a:endParaRPr lang="es-MX"/>
          </a:p>
        </p:txBody>
      </p:sp>
    </p:spTree>
    <p:extLst>
      <p:ext uri="{BB962C8B-B14F-4D97-AF65-F5344CB8AC3E}">
        <p14:creationId xmlns:p14="http://schemas.microsoft.com/office/powerpoint/2010/main" val="817844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8</a:t>
            </a:fld>
            <a:endParaRPr lang="es-MX"/>
          </a:p>
        </p:txBody>
      </p:sp>
    </p:spTree>
    <p:extLst>
      <p:ext uri="{BB962C8B-B14F-4D97-AF65-F5344CB8AC3E}">
        <p14:creationId xmlns:p14="http://schemas.microsoft.com/office/powerpoint/2010/main" val="13389711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9</a:t>
            </a:fld>
            <a:endParaRPr lang="es-MX"/>
          </a:p>
        </p:txBody>
      </p:sp>
    </p:spTree>
    <p:extLst>
      <p:ext uri="{BB962C8B-B14F-4D97-AF65-F5344CB8AC3E}">
        <p14:creationId xmlns:p14="http://schemas.microsoft.com/office/powerpoint/2010/main" val="1744523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10</a:t>
            </a:fld>
            <a:endParaRPr lang="es-MX"/>
          </a:p>
        </p:txBody>
      </p:sp>
    </p:spTree>
    <p:extLst>
      <p:ext uri="{BB962C8B-B14F-4D97-AF65-F5344CB8AC3E}">
        <p14:creationId xmlns:p14="http://schemas.microsoft.com/office/powerpoint/2010/main" val="24826148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11</a:t>
            </a:fld>
            <a:endParaRPr lang="es-MX"/>
          </a:p>
        </p:txBody>
      </p:sp>
    </p:spTree>
    <p:extLst>
      <p:ext uri="{BB962C8B-B14F-4D97-AF65-F5344CB8AC3E}">
        <p14:creationId xmlns:p14="http://schemas.microsoft.com/office/powerpoint/2010/main" val="21273488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12</a:t>
            </a:fld>
            <a:endParaRPr lang="es-MX"/>
          </a:p>
        </p:txBody>
      </p:sp>
    </p:spTree>
    <p:extLst>
      <p:ext uri="{BB962C8B-B14F-4D97-AF65-F5344CB8AC3E}">
        <p14:creationId xmlns:p14="http://schemas.microsoft.com/office/powerpoint/2010/main" val="17859715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13</a:t>
            </a:fld>
            <a:endParaRPr lang="es-MX"/>
          </a:p>
        </p:txBody>
      </p:sp>
    </p:spTree>
    <p:extLst>
      <p:ext uri="{BB962C8B-B14F-4D97-AF65-F5344CB8AC3E}">
        <p14:creationId xmlns:p14="http://schemas.microsoft.com/office/powerpoint/2010/main" val="27448868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14</a:t>
            </a:fld>
            <a:endParaRPr lang="es-MX"/>
          </a:p>
        </p:txBody>
      </p:sp>
    </p:spTree>
    <p:extLst>
      <p:ext uri="{BB962C8B-B14F-4D97-AF65-F5344CB8AC3E}">
        <p14:creationId xmlns:p14="http://schemas.microsoft.com/office/powerpoint/2010/main" val="40554870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15</a:t>
            </a:fld>
            <a:endParaRPr lang="es-MX"/>
          </a:p>
        </p:txBody>
      </p:sp>
    </p:spTree>
    <p:extLst>
      <p:ext uri="{BB962C8B-B14F-4D97-AF65-F5344CB8AC3E}">
        <p14:creationId xmlns:p14="http://schemas.microsoft.com/office/powerpoint/2010/main" val="32331550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16</a:t>
            </a:fld>
            <a:endParaRPr lang="es-MX"/>
          </a:p>
        </p:txBody>
      </p:sp>
    </p:spTree>
    <p:extLst>
      <p:ext uri="{BB962C8B-B14F-4D97-AF65-F5344CB8AC3E}">
        <p14:creationId xmlns:p14="http://schemas.microsoft.com/office/powerpoint/2010/main" val="22250856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17</a:t>
            </a:fld>
            <a:endParaRPr lang="es-MX"/>
          </a:p>
        </p:txBody>
      </p:sp>
    </p:spTree>
    <p:extLst>
      <p:ext uri="{BB962C8B-B14F-4D97-AF65-F5344CB8AC3E}">
        <p14:creationId xmlns:p14="http://schemas.microsoft.com/office/powerpoint/2010/main" val="1646266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18</a:t>
            </a:fld>
            <a:endParaRPr lang="es-MX"/>
          </a:p>
        </p:txBody>
      </p:sp>
    </p:spTree>
    <p:extLst>
      <p:ext uri="{BB962C8B-B14F-4D97-AF65-F5344CB8AC3E}">
        <p14:creationId xmlns:p14="http://schemas.microsoft.com/office/powerpoint/2010/main" val="3412004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19</a:t>
            </a:fld>
            <a:endParaRPr lang="es-MX"/>
          </a:p>
        </p:txBody>
      </p:sp>
    </p:spTree>
    <p:extLst>
      <p:ext uri="{BB962C8B-B14F-4D97-AF65-F5344CB8AC3E}">
        <p14:creationId xmlns:p14="http://schemas.microsoft.com/office/powerpoint/2010/main" val="12701613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20</a:t>
            </a:fld>
            <a:endParaRPr lang="es-MX"/>
          </a:p>
        </p:txBody>
      </p:sp>
    </p:spTree>
    <p:extLst>
      <p:ext uri="{BB962C8B-B14F-4D97-AF65-F5344CB8AC3E}">
        <p14:creationId xmlns:p14="http://schemas.microsoft.com/office/powerpoint/2010/main" val="18729020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21</a:t>
            </a:fld>
            <a:endParaRPr lang="es-MX"/>
          </a:p>
        </p:txBody>
      </p:sp>
    </p:spTree>
    <p:extLst>
      <p:ext uri="{BB962C8B-B14F-4D97-AF65-F5344CB8AC3E}">
        <p14:creationId xmlns:p14="http://schemas.microsoft.com/office/powerpoint/2010/main" val="12280218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22</a:t>
            </a:fld>
            <a:endParaRPr lang="es-MX"/>
          </a:p>
        </p:txBody>
      </p:sp>
    </p:spTree>
    <p:extLst>
      <p:ext uri="{BB962C8B-B14F-4D97-AF65-F5344CB8AC3E}">
        <p14:creationId xmlns:p14="http://schemas.microsoft.com/office/powerpoint/2010/main" val="854234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23</a:t>
            </a:fld>
            <a:endParaRPr lang="es-MX"/>
          </a:p>
        </p:txBody>
      </p:sp>
    </p:spTree>
    <p:extLst>
      <p:ext uri="{BB962C8B-B14F-4D97-AF65-F5344CB8AC3E}">
        <p14:creationId xmlns:p14="http://schemas.microsoft.com/office/powerpoint/2010/main" val="16002982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24</a:t>
            </a:fld>
            <a:endParaRPr lang="es-MX"/>
          </a:p>
        </p:txBody>
      </p:sp>
    </p:spTree>
    <p:extLst>
      <p:ext uri="{BB962C8B-B14F-4D97-AF65-F5344CB8AC3E}">
        <p14:creationId xmlns:p14="http://schemas.microsoft.com/office/powerpoint/2010/main" val="15007196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25</a:t>
            </a:fld>
            <a:endParaRPr lang="es-MX"/>
          </a:p>
        </p:txBody>
      </p:sp>
    </p:spTree>
    <p:extLst>
      <p:ext uri="{BB962C8B-B14F-4D97-AF65-F5344CB8AC3E}">
        <p14:creationId xmlns:p14="http://schemas.microsoft.com/office/powerpoint/2010/main" val="22411739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26</a:t>
            </a:fld>
            <a:endParaRPr lang="es-MX"/>
          </a:p>
        </p:txBody>
      </p:sp>
    </p:spTree>
    <p:extLst>
      <p:ext uri="{BB962C8B-B14F-4D97-AF65-F5344CB8AC3E}">
        <p14:creationId xmlns:p14="http://schemas.microsoft.com/office/powerpoint/2010/main" val="8932741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27</a:t>
            </a:fld>
            <a:endParaRPr lang="es-MX"/>
          </a:p>
        </p:txBody>
      </p:sp>
    </p:spTree>
    <p:extLst>
      <p:ext uri="{BB962C8B-B14F-4D97-AF65-F5344CB8AC3E}">
        <p14:creationId xmlns:p14="http://schemas.microsoft.com/office/powerpoint/2010/main" val="5140105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28</a:t>
            </a:fld>
            <a:endParaRPr lang="es-MX"/>
          </a:p>
        </p:txBody>
      </p:sp>
    </p:spTree>
    <p:extLst>
      <p:ext uri="{BB962C8B-B14F-4D97-AF65-F5344CB8AC3E}">
        <p14:creationId xmlns:p14="http://schemas.microsoft.com/office/powerpoint/2010/main" val="36092124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29</a:t>
            </a:fld>
            <a:endParaRPr lang="es-MX"/>
          </a:p>
        </p:txBody>
      </p:sp>
    </p:spTree>
    <p:extLst>
      <p:ext uri="{BB962C8B-B14F-4D97-AF65-F5344CB8AC3E}">
        <p14:creationId xmlns:p14="http://schemas.microsoft.com/office/powerpoint/2010/main" val="41189532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30</a:t>
            </a:fld>
            <a:endParaRPr lang="es-MX"/>
          </a:p>
        </p:txBody>
      </p:sp>
    </p:spTree>
    <p:extLst>
      <p:ext uri="{BB962C8B-B14F-4D97-AF65-F5344CB8AC3E}">
        <p14:creationId xmlns:p14="http://schemas.microsoft.com/office/powerpoint/2010/main" val="26497922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93DD604E-C6A7-46FF-9A75-FFF3AFD6C418}" type="slidenum">
              <a:rPr lang="es-MX" smtClean="0"/>
              <a:t>31</a:t>
            </a:fld>
            <a:endParaRPr lang="es-MX"/>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32</a:t>
            </a:fld>
            <a:endParaRPr lang="es-MX"/>
          </a:p>
        </p:txBody>
      </p:sp>
    </p:spTree>
    <p:extLst>
      <p:ext uri="{BB962C8B-B14F-4D97-AF65-F5344CB8AC3E}">
        <p14:creationId xmlns:p14="http://schemas.microsoft.com/office/powerpoint/2010/main" val="9904651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33</a:t>
            </a:fld>
            <a:endParaRPr lang="es-MX"/>
          </a:p>
        </p:txBody>
      </p:sp>
    </p:spTree>
    <p:extLst>
      <p:ext uri="{BB962C8B-B14F-4D97-AF65-F5344CB8AC3E}">
        <p14:creationId xmlns:p14="http://schemas.microsoft.com/office/powerpoint/2010/main" val="37528901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34</a:t>
            </a:fld>
            <a:endParaRPr lang="es-MX"/>
          </a:p>
        </p:txBody>
      </p:sp>
    </p:spTree>
    <p:extLst>
      <p:ext uri="{BB962C8B-B14F-4D97-AF65-F5344CB8AC3E}">
        <p14:creationId xmlns:p14="http://schemas.microsoft.com/office/powerpoint/2010/main" val="10924849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35</a:t>
            </a:fld>
            <a:endParaRPr lang="es-MX"/>
          </a:p>
        </p:txBody>
      </p:sp>
    </p:spTree>
    <p:extLst>
      <p:ext uri="{BB962C8B-B14F-4D97-AF65-F5344CB8AC3E}">
        <p14:creationId xmlns:p14="http://schemas.microsoft.com/office/powerpoint/2010/main" val="11350049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36</a:t>
            </a:fld>
            <a:endParaRPr lang="es-MX"/>
          </a:p>
        </p:txBody>
      </p:sp>
    </p:spTree>
    <p:extLst>
      <p:ext uri="{BB962C8B-B14F-4D97-AF65-F5344CB8AC3E}">
        <p14:creationId xmlns:p14="http://schemas.microsoft.com/office/powerpoint/2010/main" val="28477591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37</a:t>
            </a:fld>
            <a:endParaRPr lang="es-MX"/>
          </a:p>
        </p:txBody>
      </p:sp>
    </p:spTree>
    <p:extLst>
      <p:ext uri="{BB962C8B-B14F-4D97-AF65-F5344CB8AC3E}">
        <p14:creationId xmlns:p14="http://schemas.microsoft.com/office/powerpoint/2010/main" val="18999917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38</a:t>
            </a:fld>
            <a:endParaRPr lang="es-MX"/>
          </a:p>
        </p:txBody>
      </p:sp>
    </p:spTree>
    <p:extLst>
      <p:ext uri="{BB962C8B-B14F-4D97-AF65-F5344CB8AC3E}">
        <p14:creationId xmlns:p14="http://schemas.microsoft.com/office/powerpoint/2010/main" val="17909596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93DD604E-C6A7-46FF-9A75-FFF3AFD6C418}" type="slidenum">
              <a:rPr lang="es-MX" smtClean="0"/>
              <a:t>39</a:t>
            </a:fld>
            <a:endParaRPr lang="es-MX"/>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40</a:t>
            </a:fld>
            <a:endParaRPr lang="es-MX"/>
          </a:p>
        </p:txBody>
      </p:sp>
    </p:spTree>
    <p:extLst>
      <p:ext uri="{BB962C8B-B14F-4D97-AF65-F5344CB8AC3E}">
        <p14:creationId xmlns:p14="http://schemas.microsoft.com/office/powerpoint/2010/main" val="13492779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41</a:t>
            </a:fld>
            <a:endParaRPr lang="es-MX"/>
          </a:p>
        </p:txBody>
      </p:sp>
    </p:spTree>
    <p:extLst>
      <p:ext uri="{BB962C8B-B14F-4D97-AF65-F5344CB8AC3E}">
        <p14:creationId xmlns:p14="http://schemas.microsoft.com/office/powerpoint/2010/main" val="9966900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42</a:t>
            </a:fld>
            <a:endParaRPr lang="es-MX"/>
          </a:p>
        </p:txBody>
      </p:sp>
    </p:spTree>
    <p:extLst>
      <p:ext uri="{BB962C8B-B14F-4D97-AF65-F5344CB8AC3E}">
        <p14:creationId xmlns:p14="http://schemas.microsoft.com/office/powerpoint/2010/main" val="35125378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43</a:t>
            </a:fld>
            <a:endParaRPr lang="es-MX"/>
          </a:p>
        </p:txBody>
      </p:sp>
    </p:spTree>
    <p:extLst>
      <p:ext uri="{BB962C8B-B14F-4D97-AF65-F5344CB8AC3E}">
        <p14:creationId xmlns:p14="http://schemas.microsoft.com/office/powerpoint/2010/main" val="85557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44</a:t>
            </a:fld>
            <a:endParaRPr lang="es-MX"/>
          </a:p>
        </p:txBody>
      </p:sp>
    </p:spTree>
    <p:extLst>
      <p:ext uri="{BB962C8B-B14F-4D97-AF65-F5344CB8AC3E}">
        <p14:creationId xmlns:p14="http://schemas.microsoft.com/office/powerpoint/2010/main" val="36789799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45</a:t>
            </a:fld>
            <a:endParaRPr lang="es-MX"/>
          </a:p>
        </p:txBody>
      </p:sp>
    </p:spTree>
    <p:extLst>
      <p:ext uri="{BB962C8B-B14F-4D97-AF65-F5344CB8AC3E}">
        <p14:creationId xmlns:p14="http://schemas.microsoft.com/office/powerpoint/2010/main" val="29084458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46</a:t>
            </a:fld>
            <a:endParaRPr lang="es-MX"/>
          </a:p>
        </p:txBody>
      </p:sp>
    </p:spTree>
    <p:extLst>
      <p:ext uri="{BB962C8B-B14F-4D97-AF65-F5344CB8AC3E}">
        <p14:creationId xmlns:p14="http://schemas.microsoft.com/office/powerpoint/2010/main" val="39629336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F2AEB9A-33BB-4653-8055-0D1613217F8C}" type="slidenum">
              <a:rPr lang="es-ES" smtClean="0"/>
              <a:t>47</a:t>
            </a:fld>
            <a:endParaRPr lang="es-ES"/>
          </a:p>
        </p:txBody>
      </p:sp>
    </p:spTree>
    <p:extLst>
      <p:ext uri="{BB962C8B-B14F-4D97-AF65-F5344CB8AC3E}">
        <p14:creationId xmlns:p14="http://schemas.microsoft.com/office/powerpoint/2010/main" val="18820046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F2AEB9A-33BB-4653-8055-0D1613217F8C}" type="slidenum">
              <a:rPr lang="es-ES" smtClean="0"/>
              <a:t>48</a:t>
            </a:fld>
            <a:endParaRPr lang="es-ES"/>
          </a:p>
        </p:txBody>
      </p:sp>
    </p:spTree>
    <p:extLst>
      <p:ext uri="{BB962C8B-B14F-4D97-AF65-F5344CB8AC3E}">
        <p14:creationId xmlns:p14="http://schemas.microsoft.com/office/powerpoint/2010/main" val="19270793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F2AEB9A-33BB-4653-8055-0D1613217F8C}" type="slidenum">
              <a:rPr lang="es-ES" smtClean="0"/>
              <a:t>49</a:t>
            </a:fld>
            <a:endParaRPr lang="es-ES"/>
          </a:p>
        </p:txBody>
      </p:sp>
    </p:spTree>
    <p:extLst>
      <p:ext uri="{BB962C8B-B14F-4D97-AF65-F5344CB8AC3E}">
        <p14:creationId xmlns:p14="http://schemas.microsoft.com/office/powerpoint/2010/main" val="410644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F2AEB9A-33BB-4653-8055-0D1613217F8C}" type="slidenum">
              <a:rPr lang="es-ES" smtClean="0"/>
              <a:t>50</a:t>
            </a:fld>
            <a:endParaRPr lang="es-ES"/>
          </a:p>
        </p:txBody>
      </p:sp>
    </p:spTree>
    <p:extLst>
      <p:ext uri="{BB962C8B-B14F-4D97-AF65-F5344CB8AC3E}">
        <p14:creationId xmlns:p14="http://schemas.microsoft.com/office/powerpoint/2010/main" val="25475804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F2AEB9A-33BB-4653-8055-0D1613217F8C}" type="slidenum">
              <a:rPr lang="es-ES" smtClean="0"/>
              <a:t>51</a:t>
            </a:fld>
            <a:endParaRPr lang="es-ES"/>
          </a:p>
        </p:txBody>
      </p:sp>
    </p:spTree>
    <p:extLst>
      <p:ext uri="{BB962C8B-B14F-4D97-AF65-F5344CB8AC3E}">
        <p14:creationId xmlns:p14="http://schemas.microsoft.com/office/powerpoint/2010/main" val="31792302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F2AEB9A-33BB-4653-8055-0D1613217F8C}" type="slidenum">
              <a:rPr lang="es-ES" smtClean="0"/>
              <a:t>52</a:t>
            </a:fld>
            <a:endParaRPr lang="es-ES"/>
          </a:p>
        </p:txBody>
      </p:sp>
    </p:spTree>
    <p:extLst>
      <p:ext uri="{BB962C8B-B14F-4D97-AF65-F5344CB8AC3E}">
        <p14:creationId xmlns:p14="http://schemas.microsoft.com/office/powerpoint/2010/main" val="356804162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F2AEB9A-33BB-4653-8055-0D1613217F8C}" type="slidenum">
              <a:rPr lang="es-ES" smtClean="0"/>
              <a:t>53</a:t>
            </a:fld>
            <a:endParaRPr lang="es-ES"/>
          </a:p>
        </p:txBody>
      </p:sp>
    </p:spTree>
    <p:extLst>
      <p:ext uri="{BB962C8B-B14F-4D97-AF65-F5344CB8AC3E}">
        <p14:creationId xmlns:p14="http://schemas.microsoft.com/office/powerpoint/2010/main" val="6045804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F2AEB9A-33BB-4653-8055-0D1613217F8C}" type="slidenum">
              <a:rPr lang="es-ES" smtClean="0"/>
              <a:t>54</a:t>
            </a:fld>
            <a:endParaRPr lang="es-ES"/>
          </a:p>
        </p:txBody>
      </p:sp>
    </p:spTree>
    <p:extLst>
      <p:ext uri="{BB962C8B-B14F-4D97-AF65-F5344CB8AC3E}">
        <p14:creationId xmlns:p14="http://schemas.microsoft.com/office/powerpoint/2010/main" val="115525790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F2AEB9A-33BB-4653-8055-0D1613217F8C}" type="slidenum">
              <a:rPr lang="es-ES" smtClean="0"/>
              <a:t>55</a:t>
            </a:fld>
            <a:endParaRPr lang="es-ES"/>
          </a:p>
        </p:txBody>
      </p:sp>
    </p:spTree>
    <p:extLst>
      <p:ext uri="{BB962C8B-B14F-4D97-AF65-F5344CB8AC3E}">
        <p14:creationId xmlns:p14="http://schemas.microsoft.com/office/powerpoint/2010/main" val="426469618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F2AEB9A-33BB-4653-8055-0D1613217F8C}" type="slidenum">
              <a:rPr lang="es-ES" smtClean="0"/>
              <a:t>56</a:t>
            </a:fld>
            <a:endParaRPr lang="es-ES"/>
          </a:p>
        </p:txBody>
      </p:sp>
    </p:spTree>
    <p:extLst>
      <p:ext uri="{BB962C8B-B14F-4D97-AF65-F5344CB8AC3E}">
        <p14:creationId xmlns:p14="http://schemas.microsoft.com/office/powerpoint/2010/main" val="170055566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F2AEB9A-33BB-4653-8055-0D1613217F8C}" type="slidenum">
              <a:rPr lang="es-ES" smtClean="0"/>
              <a:t>57</a:t>
            </a:fld>
            <a:endParaRPr lang="es-ES"/>
          </a:p>
        </p:txBody>
      </p:sp>
    </p:spTree>
    <p:extLst>
      <p:ext uri="{BB962C8B-B14F-4D97-AF65-F5344CB8AC3E}">
        <p14:creationId xmlns:p14="http://schemas.microsoft.com/office/powerpoint/2010/main" val="291196771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F2AEB9A-33BB-4653-8055-0D1613217F8C}" type="slidenum">
              <a:rPr lang="es-ES" smtClean="0"/>
              <a:t>58</a:t>
            </a:fld>
            <a:endParaRPr lang="es-ES"/>
          </a:p>
        </p:txBody>
      </p:sp>
    </p:spTree>
    <p:extLst>
      <p:ext uri="{BB962C8B-B14F-4D97-AF65-F5344CB8AC3E}">
        <p14:creationId xmlns:p14="http://schemas.microsoft.com/office/powerpoint/2010/main" val="169782533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F2AEB9A-33BB-4653-8055-0D1613217F8C}" type="slidenum">
              <a:rPr lang="es-ES" smtClean="0"/>
              <a:t>59</a:t>
            </a:fld>
            <a:endParaRPr lang="es-ES"/>
          </a:p>
        </p:txBody>
      </p:sp>
    </p:spTree>
    <p:extLst>
      <p:ext uri="{BB962C8B-B14F-4D97-AF65-F5344CB8AC3E}">
        <p14:creationId xmlns:p14="http://schemas.microsoft.com/office/powerpoint/2010/main" val="109735582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F2AEB9A-33BB-4653-8055-0D1613217F8C}" type="slidenum">
              <a:rPr lang="es-ES" smtClean="0"/>
              <a:t>60</a:t>
            </a:fld>
            <a:endParaRPr lang="es-ES"/>
          </a:p>
        </p:txBody>
      </p:sp>
    </p:spTree>
    <p:extLst>
      <p:ext uri="{BB962C8B-B14F-4D97-AF65-F5344CB8AC3E}">
        <p14:creationId xmlns:p14="http://schemas.microsoft.com/office/powerpoint/2010/main" val="197559969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F2AEB9A-33BB-4653-8055-0D1613217F8C}" type="slidenum">
              <a:rPr lang="es-ES" smtClean="0"/>
              <a:t>61</a:t>
            </a:fld>
            <a:endParaRPr lang="es-ES"/>
          </a:p>
        </p:txBody>
      </p:sp>
    </p:spTree>
    <p:extLst>
      <p:ext uri="{BB962C8B-B14F-4D97-AF65-F5344CB8AC3E}">
        <p14:creationId xmlns:p14="http://schemas.microsoft.com/office/powerpoint/2010/main" val="62656473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F2AEB9A-33BB-4653-8055-0D1613217F8C}" type="slidenum">
              <a:rPr lang="es-ES" smtClean="0"/>
              <a:t>62</a:t>
            </a:fld>
            <a:endParaRPr lang="es-ES"/>
          </a:p>
        </p:txBody>
      </p:sp>
    </p:spTree>
    <p:extLst>
      <p:ext uri="{BB962C8B-B14F-4D97-AF65-F5344CB8AC3E}">
        <p14:creationId xmlns:p14="http://schemas.microsoft.com/office/powerpoint/2010/main" val="109358118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F2AEB9A-33BB-4653-8055-0D1613217F8C}" type="slidenum">
              <a:rPr lang="es-ES" smtClean="0"/>
              <a:t>63</a:t>
            </a:fld>
            <a:endParaRPr lang="es-ES"/>
          </a:p>
        </p:txBody>
      </p:sp>
    </p:spTree>
    <p:extLst>
      <p:ext uri="{BB962C8B-B14F-4D97-AF65-F5344CB8AC3E}">
        <p14:creationId xmlns:p14="http://schemas.microsoft.com/office/powerpoint/2010/main" val="389837640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F2AEB9A-33BB-4653-8055-0D1613217F8C}" type="slidenum">
              <a:rPr lang="es-ES" smtClean="0"/>
              <a:t>64</a:t>
            </a:fld>
            <a:endParaRPr lang="es-ES"/>
          </a:p>
        </p:txBody>
      </p:sp>
    </p:spTree>
    <p:extLst>
      <p:ext uri="{BB962C8B-B14F-4D97-AF65-F5344CB8AC3E}">
        <p14:creationId xmlns:p14="http://schemas.microsoft.com/office/powerpoint/2010/main" val="68707674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F2AEB9A-33BB-4653-8055-0D1613217F8C}" type="slidenum">
              <a:rPr lang="es-ES" smtClean="0"/>
              <a:t>65</a:t>
            </a:fld>
            <a:endParaRPr lang="es-ES"/>
          </a:p>
        </p:txBody>
      </p:sp>
    </p:spTree>
    <p:extLst>
      <p:ext uri="{BB962C8B-B14F-4D97-AF65-F5344CB8AC3E}">
        <p14:creationId xmlns:p14="http://schemas.microsoft.com/office/powerpoint/2010/main" val="32586090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F2AEB9A-33BB-4653-8055-0D1613217F8C}" type="slidenum">
              <a:rPr lang="es-ES" smtClean="0"/>
              <a:t>66</a:t>
            </a:fld>
            <a:endParaRPr lang="es-ES"/>
          </a:p>
        </p:txBody>
      </p:sp>
    </p:spTree>
    <p:extLst>
      <p:ext uri="{BB962C8B-B14F-4D97-AF65-F5344CB8AC3E}">
        <p14:creationId xmlns:p14="http://schemas.microsoft.com/office/powerpoint/2010/main" val="162867780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F2AEB9A-33BB-4653-8055-0D1613217F8C}" type="slidenum">
              <a:rPr lang="es-ES" smtClean="0"/>
              <a:t>67</a:t>
            </a:fld>
            <a:endParaRPr lang="es-ES"/>
          </a:p>
        </p:txBody>
      </p:sp>
    </p:spTree>
    <p:extLst>
      <p:ext uri="{BB962C8B-B14F-4D97-AF65-F5344CB8AC3E}">
        <p14:creationId xmlns:p14="http://schemas.microsoft.com/office/powerpoint/2010/main" val="89203891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F2AEB9A-33BB-4653-8055-0D1613217F8C}" type="slidenum">
              <a:rPr lang="es-ES" smtClean="0"/>
              <a:t>68</a:t>
            </a:fld>
            <a:endParaRPr lang="es-ES"/>
          </a:p>
        </p:txBody>
      </p:sp>
    </p:spTree>
    <p:extLst>
      <p:ext uri="{BB962C8B-B14F-4D97-AF65-F5344CB8AC3E}">
        <p14:creationId xmlns:p14="http://schemas.microsoft.com/office/powerpoint/2010/main" val="319481292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F2AEB9A-33BB-4653-8055-0D1613217F8C}" type="slidenum">
              <a:rPr lang="es-ES" smtClean="0"/>
              <a:t>69</a:t>
            </a:fld>
            <a:endParaRPr lang="es-ES"/>
          </a:p>
        </p:txBody>
      </p:sp>
    </p:spTree>
    <p:extLst>
      <p:ext uri="{BB962C8B-B14F-4D97-AF65-F5344CB8AC3E}">
        <p14:creationId xmlns:p14="http://schemas.microsoft.com/office/powerpoint/2010/main" val="52311688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F2AEB9A-33BB-4653-8055-0D1613217F8C}" type="slidenum">
              <a:rPr lang="es-ES" smtClean="0"/>
              <a:t>70</a:t>
            </a:fld>
            <a:endParaRPr lang="es-ES"/>
          </a:p>
        </p:txBody>
      </p:sp>
    </p:spTree>
    <p:extLst>
      <p:ext uri="{BB962C8B-B14F-4D97-AF65-F5344CB8AC3E}">
        <p14:creationId xmlns:p14="http://schemas.microsoft.com/office/powerpoint/2010/main" val="314684166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F2AEB9A-33BB-4653-8055-0D1613217F8C}" type="slidenum">
              <a:rPr lang="es-ES" smtClean="0"/>
              <a:t>71</a:t>
            </a:fld>
            <a:endParaRPr lang="es-ES"/>
          </a:p>
        </p:txBody>
      </p:sp>
    </p:spTree>
    <p:extLst>
      <p:ext uri="{BB962C8B-B14F-4D97-AF65-F5344CB8AC3E}">
        <p14:creationId xmlns:p14="http://schemas.microsoft.com/office/powerpoint/2010/main" val="290983394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F2AEB9A-33BB-4653-8055-0D1613217F8C}" type="slidenum">
              <a:rPr lang="es-ES" smtClean="0"/>
              <a:t>72</a:t>
            </a:fld>
            <a:endParaRPr lang="es-ES"/>
          </a:p>
        </p:txBody>
      </p:sp>
    </p:spTree>
    <p:extLst>
      <p:ext uri="{BB962C8B-B14F-4D97-AF65-F5344CB8AC3E}">
        <p14:creationId xmlns:p14="http://schemas.microsoft.com/office/powerpoint/2010/main" val="310982441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F2AEB9A-33BB-4653-8055-0D1613217F8C}" type="slidenum">
              <a:rPr lang="es-ES" smtClean="0"/>
              <a:t>73</a:t>
            </a:fld>
            <a:endParaRPr lang="es-ES"/>
          </a:p>
        </p:txBody>
      </p:sp>
    </p:spTree>
    <p:extLst>
      <p:ext uri="{BB962C8B-B14F-4D97-AF65-F5344CB8AC3E}">
        <p14:creationId xmlns:p14="http://schemas.microsoft.com/office/powerpoint/2010/main" val="49198347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F2AEB9A-33BB-4653-8055-0D1613217F8C}" type="slidenum">
              <a:rPr lang="es-ES" smtClean="0"/>
              <a:t>74</a:t>
            </a:fld>
            <a:endParaRPr lang="es-ES"/>
          </a:p>
        </p:txBody>
      </p:sp>
    </p:spTree>
    <p:extLst>
      <p:ext uri="{BB962C8B-B14F-4D97-AF65-F5344CB8AC3E}">
        <p14:creationId xmlns:p14="http://schemas.microsoft.com/office/powerpoint/2010/main" val="327473995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75</a:t>
            </a:fld>
            <a:endParaRPr lang="es-MX"/>
          </a:p>
        </p:txBody>
      </p:sp>
    </p:spTree>
    <p:extLst>
      <p:ext uri="{BB962C8B-B14F-4D97-AF65-F5344CB8AC3E}">
        <p14:creationId xmlns:p14="http://schemas.microsoft.com/office/powerpoint/2010/main" val="321470525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76</a:t>
            </a:fld>
            <a:endParaRPr lang="es-MX"/>
          </a:p>
        </p:txBody>
      </p:sp>
    </p:spTree>
    <p:extLst>
      <p:ext uri="{BB962C8B-B14F-4D97-AF65-F5344CB8AC3E}">
        <p14:creationId xmlns:p14="http://schemas.microsoft.com/office/powerpoint/2010/main" val="10594222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77</a:t>
            </a:fld>
            <a:endParaRPr lang="es-MX"/>
          </a:p>
        </p:txBody>
      </p:sp>
    </p:spTree>
    <p:extLst>
      <p:ext uri="{BB962C8B-B14F-4D97-AF65-F5344CB8AC3E}">
        <p14:creationId xmlns:p14="http://schemas.microsoft.com/office/powerpoint/2010/main" val="10594222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78</a:t>
            </a:fld>
            <a:endParaRPr lang="es-MX"/>
          </a:p>
        </p:txBody>
      </p:sp>
    </p:spTree>
    <p:extLst>
      <p:ext uri="{BB962C8B-B14F-4D97-AF65-F5344CB8AC3E}">
        <p14:creationId xmlns:p14="http://schemas.microsoft.com/office/powerpoint/2010/main" val="10594222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79</a:t>
            </a:fld>
            <a:endParaRPr lang="es-MX"/>
          </a:p>
        </p:txBody>
      </p:sp>
    </p:spTree>
    <p:extLst>
      <p:ext uri="{BB962C8B-B14F-4D97-AF65-F5344CB8AC3E}">
        <p14:creationId xmlns:p14="http://schemas.microsoft.com/office/powerpoint/2010/main" val="10594222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80</a:t>
            </a:fld>
            <a:endParaRPr lang="es-MX"/>
          </a:p>
        </p:txBody>
      </p:sp>
    </p:spTree>
    <p:extLst>
      <p:ext uri="{BB962C8B-B14F-4D97-AF65-F5344CB8AC3E}">
        <p14:creationId xmlns:p14="http://schemas.microsoft.com/office/powerpoint/2010/main" val="10594222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81</a:t>
            </a:fld>
            <a:endParaRPr lang="es-MX"/>
          </a:p>
        </p:txBody>
      </p:sp>
    </p:spTree>
    <p:extLst>
      <p:ext uri="{BB962C8B-B14F-4D97-AF65-F5344CB8AC3E}">
        <p14:creationId xmlns:p14="http://schemas.microsoft.com/office/powerpoint/2010/main" val="10594222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82</a:t>
            </a:fld>
            <a:endParaRPr lang="es-MX"/>
          </a:p>
        </p:txBody>
      </p:sp>
    </p:spTree>
    <p:extLst>
      <p:ext uri="{BB962C8B-B14F-4D97-AF65-F5344CB8AC3E}">
        <p14:creationId xmlns:p14="http://schemas.microsoft.com/office/powerpoint/2010/main" val="10594222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83</a:t>
            </a:fld>
            <a:endParaRPr lang="es-MX"/>
          </a:p>
        </p:txBody>
      </p:sp>
    </p:spTree>
    <p:extLst>
      <p:ext uri="{BB962C8B-B14F-4D97-AF65-F5344CB8AC3E}">
        <p14:creationId xmlns:p14="http://schemas.microsoft.com/office/powerpoint/2010/main" val="10594222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84</a:t>
            </a:fld>
            <a:endParaRPr lang="es-MX"/>
          </a:p>
        </p:txBody>
      </p:sp>
    </p:spTree>
    <p:extLst>
      <p:ext uri="{BB962C8B-B14F-4D97-AF65-F5344CB8AC3E}">
        <p14:creationId xmlns:p14="http://schemas.microsoft.com/office/powerpoint/2010/main" val="10594222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85</a:t>
            </a:fld>
            <a:endParaRPr lang="es-MX"/>
          </a:p>
        </p:txBody>
      </p:sp>
    </p:spTree>
    <p:extLst>
      <p:ext uri="{BB962C8B-B14F-4D97-AF65-F5344CB8AC3E}">
        <p14:creationId xmlns:p14="http://schemas.microsoft.com/office/powerpoint/2010/main" val="10594222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86</a:t>
            </a:fld>
            <a:endParaRPr lang="es-MX"/>
          </a:p>
        </p:txBody>
      </p:sp>
    </p:spTree>
    <p:extLst>
      <p:ext uri="{BB962C8B-B14F-4D97-AF65-F5344CB8AC3E}">
        <p14:creationId xmlns:p14="http://schemas.microsoft.com/office/powerpoint/2010/main" val="10594222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87</a:t>
            </a:fld>
            <a:endParaRPr lang="es-MX"/>
          </a:p>
        </p:txBody>
      </p:sp>
    </p:spTree>
    <p:extLst>
      <p:ext uri="{BB962C8B-B14F-4D97-AF65-F5344CB8AC3E}">
        <p14:creationId xmlns:p14="http://schemas.microsoft.com/office/powerpoint/2010/main" val="320877791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88</a:t>
            </a:fld>
            <a:endParaRPr lang="es-MX"/>
          </a:p>
        </p:txBody>
      </p:sp>
    </p:spTree>
    <p:extLst>
      <p:ext uri="{BB962C8B-B14F-4D97-AF65-F5344CB8AC3E}">
        <p14:creationId xmlns:p14="http://schemas.microsoft.com/office/powerpoint/2010/main" val="214019372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89</a:t>
            </a:fld>
            <a:endParaRPr lang="es-MX"/>
          </a:p>
        </p:txBody>
      </p:sp>
    </p:spTree>
    <p:extLst>
      <p:ext uri="{BB962C8B-B14F-4D97-AF65-F5344CB8AC3E}">
        <p14:creationId xmlns:p14="http://schemas.microsoft.com/office/powerpoint/2010/main" val="214019372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90</a:t>
            </a:fld>
            <a:endParaRPr lang="es-MX"/>
          </a:p>
        </p:txBody>
      </p:sp>
    </p:spTree>
    <p:extLst>
      <p:ext uri="{BB962C8B-B14F-4D97-AF65-F5344CB8AC3E}">
        <p14:creationId xmlns:p14="http://schemas.microsoft.com/office/powerpoint/2010/main" val="214019372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91</a:t>
            </a:fld>
            <a:endParaRPr lang="es-MX"/>
          </a:p>
        </p:txBody>
      </p:sp>
    </p:spTree>
    <p:extLst>
      <p:ext uri="{BB962C8B-B14F-4D97-AF65-F5344CB8AC3E}">
        <p14:creationId xmlns:p14="http://schemas.microsoft.com/office/powerpoint/2010/main" val="214019372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92</a:t>
            </a:fld>
            <a:endParaRPr lang="es-MX"/>
          </a:p>
        </p:txBody>
      </p:sp>
    </p:spTree>
    <p:extLst>
      <p:ext uri="{BB962C8B-B14F-4D97-AF65-F5344CB8AC3E}">
        <p14:creationId xmlns:p14="http://schemas.microsoft.com/office/powerpoint/2010/main" val="214019372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93</a:t>
            </a:fld>
            <a:endParaRPr lang="es-MX"/>
          </a:p>
        </p:txBody>
      </p:sp>
    </p:spTree>
    <p:extLst>
      <p:ext uri="{BB962C8B-B14F-4D97-AF65-F5344CB8AC3E}">
        <p14:creationId xmlns:p14="http://schemas.microsoft.com/office/powerpoint/2010/main" val="214019372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94</a:t>
            </a:fld>
            <a:endParaRPr lang="es-MX"/>
          </a:p>
        </p:txBody>
      </p:sp>
    </p:spTree>
    <p:extLst>
      <p:ext uri="{BB962C8B-B14F-4D97-AF65-F5344CB8AC3E}">
        <p14:creationId xmlns:p14="http://schemas.microsoft.com/office/powerpoint/2010/main" val="214019372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95</a:t>
            </a:fld>
            <a:endParaRPr lang="es-MX"/>
          </a:p>
        </p:txBody>
      </p:sp>
    </p:spTree>
    <p:extLst>
      <p:ext uri="{BB962C8B-B14F-4D97-AF65-F5344CB8AC3E}">
        <p14:creationId xmlns:p14="http://schemas.microsoft.com/office/powerpoint/2010/main" val="214019372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96</a:t>
            </a:fld>
            <a:endParaRPr lang="es-MX"/>
          </a:p>
        </p:txBody>
      </p:sp>
    </p:spTree>
    <p:extLst>
      <p:ext uri="{BB962C8B-B14F-4D97-AF65-F5344CB8AC3E}">
        <p14:creationId xmlns:p14="http://schemas.microsoft.com/office/powerpoint/2010/main" val="214019372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97</a:t>
            </a:fld>
            <a:endParaRPr lang="es-MX"/>
          </a:p>
        </p:txBody>
      </p:sp>
    </p:spTree>
    <p:extLst>
      <p:ext uri="{BB962C8B-B14F-4D97-AF65-F5344CB8AC3E}">
        <p14:creationId xmlns:p14="http://schemas.microsoft.com/office/powerpoint/2010/main" val="214019372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98</a:t>
            </a:fld>
            <a:endParaRPr lang="es-MX"/>
          </a:p>
        </p:txBody>
      </p:sp>
    </p:spTree>
    <p:extLst>
      <p:ext uri="{BB962C8B-B14F-4D97-AF65-F5344CB8AC3E}">
        <p14:creationId xmlns:p14="http://schemas.microsoft.com/office/powerpoint/2010/main" val="214019372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99</a:t>
            </a:fld>
            <a:endParaRPr lang="es-MX"/>
          </a:p>
        </p:txBody>
      </p:sp>
    </p:spTree>
    <p:extLst>
      <p:ext uri="{BB962C8B-B14F-4D97-AF65-F5344CB8AC3E}">
        <p14:creationId xmlns:p14="http://schemas.microsoft.com/office/powerpoint/2010/main" val="214019372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100</a:t>
            </a:fld>
            <a:endParaRPr lang="es-MX"/>
          </a:p>
        </p:txBody>
      </p:sp>
    </p:spTree>
    <p:extLst>
      <p:ext uri="{BB962C8B-B14F-4D97-AF65-F5344CB8AC3E}">
        <p14:creationId xmlns:p14="http://schemas.microsoft.com/office/powerpoint/2010/main" val="214019372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101</a:t>
            </a:fld>
            <a:endParaRPr lang="es-MX"/>
          </a:p>
        </p:txBody>
      </p:sp>
    </p:spTree>
    <p:extLst>
      <p:ext uri="{BB962C8B-B14F-4D97-AF65-F5344CB8AC3E}">
        <p14:creationId xmlns:p14="http://schemas.microsoft.com/office/powerpoint/2010/main" val="214019372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102</a:t>
            </a:fld>
            <a:endParaRPr lang="es-MX"/>
          </a:p>
        </p:txBody>
      </p:sp>
    </p:spTree>
    <p:extLst>
      <p:ext uri="{BB962C8B-B14F-4D97-AF65-F5344CB8AC3E}">
        <p14:creationId xmlns:p14="http://schemas.microsoft.com/office/powerpoint/2010/main" val="214019372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103</a:t>
            </a:fld>
            <a:endParaRPr lang="es-MX"/>
          </a:p>
        </p:txBody>
      </p:sp>
    </p:spTree>
    <p:extLst>
      <p:ext uri="{BB962C8B-B14F-4D97-AF65-F5344CB8AC3E}">
        <p14:creationId xmlns:p14="http://schemas.microsoft.com/office/powerpoint/2010/main" val="214019372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104</a:t>
            </a:fld>
            <a:endParaRPr lang="es-MX"/>
          </a:p>
        </p:txBody>
      </p:sp>
    </p:spTree>
    <p:extLst>
      <p:ext uri="{BB962C8B-B14F-4D97-AF65-F5344CB8AC3E}">
        <p14:creationId xmlns:p14="http://schemas.microsoft.com/office/powerpoint/2010/main" val="214019372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105</a:t>
            </a:fld>
            <a:endParaRPr lang="es-MX"/>
          </a:p>
        </p:txBody>
      </p:sp>
    </p:spTree>
    <p:extLst>
      <p:ext uri="{BB962C8B-B14F-4D97-AF65-F5344CB8AC3E}">
        <p14:creationId xmlns:p14="http://schemas.microsoft.com/office/powerpoint/2010/main" val="214019372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106</a:t>
            </a:fld>
            <a:endParaRPr lang="es-MX"/>
          </a:p>
        </p:txBody>
      </p:sp>
    </p:spTree>
    <p:extLst>
      <p:ext uri="{BB962C8B-B14F-4D97-AF65-F5344CB8AC3E}">
        <p14:creationId xmlns:p14="http://schemas.microsoft.com/office/powerpoint/2010/main" val="214019372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107</a:t>
            </a:fld>
            <a:endParaRPr lang="es-MX"/>
          </a:p>
        </p:txBody>
      </p:sp>
    </p:spTree>
    <p:extLst>
      <p:ext uri="{BB962C8B-B14F-4D97-AF65-F5344CB8AC3E}">
        <p14:creationId xmlns:p14="http://schemas.microsoft.com/office/powerpoint/2010/main" val="214019372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108</a:t>
            </a:fld>
            <a:endParaRPr lang="es-MX"/>
          </a:p>
        </p:txBody>
      </p:sp>
    </p:spTree>
    <p:extLst>
      <p:ext uri="{BB962C8B-B14F-4D97-AF65-F5344CB8AC3E}">
        <p14:creationId xmlns:p14="http://schemas.microsoft.com/office/powerpoint/2010/main" val="214019372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109</a:t>
            </a:fld>
            <a:endParaRPr lang="es-MX"/>
          </a:p>
        </p:txBody>
      </p:sp>
    </p:spTree>
    <p:extLst>
      <p:ext uri="{BB962C8B-B14F-4D97-AF65-F5344CB8AC3E}">
        <p14:creationId xmlns:p14="http://schemas.microsoft.com/office/powerpoint/2010/main" val="214019372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93DD604E-C6A7-46FF-9A75-FFF3AFD6C418}" type="slidenum">
              <a:rPr lang="es-MX" smtClean="0"/>
              <a:t>110</a:t>
            </a:fld>
            <a:endParaRPr lang="es-MX"/>
          </a:p>
        </p:txBody>
      </p:sp>
    </p:spTree>
    <p:extLst>
      <p:ext uri="{BB962C8B-B14F-4D97-AF65-F5344CB8AC3E}">
        <p14:creationId xmlns:p14="http://schemas.microsoft.com/office/powerpoint/2010/main" val="21401937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83F4DE46-137C-4A28-98CE-FC6A0C421E7C}" type="datetimeFigureOut">
              <a:rPr lang="es-MX" smtClean="0"/>
              <a:t>28/03/2012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2C8A710-4C1C-4FDC-87A3-A92D9DD1FAF0}" type="slidenum">
              <a:rPr lang="es-MX" smtClean="0"/>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83F4DE46-137C-4A28-98CE-FC6A0C421E7C}" type="datetimeFigureOut">
              <a:rPr lang="es-MX" smtClean="0"/>
              <a:t>28/03/2012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2C8A710-4C1C-4FDC-87A3-A92D9DD1FAF0}" type="slidenum">
              <a:rPr lang="es-MX" smtClean="0"/>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83F4DE46-137C-4A28-98CE-FC6A0C421E7C}" type="datetimeFigureOut">
              <a:rPr lang="es-MX" smtClean="0"/>
              <a:t>28/03/2012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2C8A710-4C1C-4FDC-87A3-A92D9DD1FAF0}" type="slidenum">
              <a:rPr lang="es-MX" smtClean="0"/>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83F4DE46-137C-4A28-98CE-FC6A0C421E7C}" type="datetimeFigureOut">
              <a:rPr lang="es-MX" smtClean="0"/>
              <a:t>28/03/2012</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42C8A710-4C1C-4FDC-87A3-A92D9DD1FAF0}" type="slidenum">
              <a:rPr lang="es-MX" smtClean="0"/>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83F4DE46-137C-4A28-98CE-FC6A0C421E7C}" type="datetimeFigureOut">
              <a:rPr lang="es-MX" smtClean="0"/>
              <a:t>28/03/2012</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42C8A710-4C1C-4FDC-87A3-A92D9DD1FAF0}" type="slidenum">
              <a:rPr lang="es-MX" smtClean="0"/>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83F4DE46-137C-4A28-98CE-FC6A0C421E7C}" type="datetimeFigureOut">
              <a:rPr lang="es-MX" smtClean="0"/>
              <a:t>28/03/2012</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42C8A710-4C1C-4FDC-87A3-A92D9DD1FAF0}" type="slidenum">
              <a:rPr lang="es-MX" smtClean="0"/>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3F4DE46-137C-4A28-98CE-FC6A0C421E7C}" type="datetimeFigureOut">
              <a:rPr lang="es-MX" smtClean="0"/>
              <a:t>28/03/2012</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42C8A710-4C1C-4FDC-87A3-A92D9DD1FAF0}"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3F4DE46-137C-4A28-98CE-FC6A0C421E7C}" type="datetimeFigureOut">
              <a:rPr lang="es-MX" smtClean="0"/>
              <a:t>28/03/2012</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42C8A710-4C1C-4FDC-87A3-A92D9DD1FAF0}" type="slidenum">
              <a:rPr lang="es-MX" smtClean="0"/>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3F4DE46-137C-4A28-98CE-FC6A0C421E7C}" type="datetimeFigureOut">
              <a:rPr lang="es-MX" smtClean="0"/>
              <a:t>28/03/2012</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42C8A710-4C1C-4FDC-87A3-A92D9DD1FAF0}" type="slidenum">
              <a:rPr lang="es-MX" smtClean="0"/>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83F4DE46-137C-4A28-98CE-FC6A0C421E7C}" type="datetimeFigureOut">
              <a:rPr lang="es-MX" smtClean="0"/>
              <a:t>28/03/2012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2C8A710-4C1C-4FDC-87A3-A92D9DD1FAF0}"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83F4DE46-137C-4A28-98CE-FC6A0C421E7C}" type="datetimeFigureOut">
              <a:rPr lang="es-MX" smtClean="0"/>
              <a:t>28/03/2012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2C8A710-4C1C-4FDC-87A3-A92D9DD1FAF0}" type="slidenum">
              <a:rPr lang="es-MX" smtClean="0"/>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4DE46-137C-4A28-98CE-FC6A0C421E7C}" type="datetimeFigureOut">
              <a:rPr lang="es-MX" smtClean="0"/>
              <a:t>28/03/2012</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C8A710-4C1C-4FDC-87A3-A92D9DD1FAF0}" type="slidenum">
              <a:rPr lang="es-MX" smtClean="0"/>
              <a:t>‹Nº›</a:t>
            </a:fld>
            <a:endParaRPr 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6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46.gif"/></Relationships>
</file>

<file path=ppt/slides/_rels/slide7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9.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857224" y="357166"/>
            <a:ext cx="7772400" cy="1470025"/>
          </a:xfrm>
        </p:spPr>
        <p:txBody>
          <a:bodyPr/>
          <a:lstStyle/>
          <a:p>
            <a:r>
              <a:rPr lang="es-ES_tradnl" dirty="0" smtClean="0"/>
              <a:t>Sistemas Eléctricos de Potencia</a:t>
            </a:r>
            <a:endParaRPr lang="es-MX" dirty="0"/>
          </a:p>
        </p:txBody>
      </p:sp>
      <p:pic>
        <p:nvPicPr>
          <p:cNvPr id="11266" name="Picture 2" descr="http://www.ecologiaverde.com/wp-content/2009/04/redes-electricas.jpg"/>
          <p:cNvPicPr>
            <a:picLocks noChangeAspect="1" noChangeArrowheads="1"/>
          </p:cNvPicPr>
          <p:nvPr/>
        </p:nvPicPr>
        <p:blipFill>
          <a:blip r:embed="rId3"/>
          <a:srcRect/>
          <a:stretch>
            <a:fillRect/>
          </a:stretch>
        </p:blipFill>
        <p:spPr bwMode="auto">
          <a:xfrm>
            <a:off x="1357290" y="2126045"/>
            <a:ext cx="6753962" cy="4231913"/>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a:spLocks noGrp="1"/>
          </p:cNvSpPr>
          <p:nvPr>
            <p:ph idx="1"/>
          </p:nvPr>
        </p:nvSpPr>
        <p:spPr>
          <a:xfrm>
            <a:off x="214282" y="1643050"/>
            <a:ext cx="8229600" cy="4525963"/>
          </a:xfrm>
        </p:spPr>
        <p:txBody>
          <a:bodyPr>
            <a:normAutofit lnSpcReduction="10000"/>
          </a:bodyPr>
          <a:lstStyle/>
          <a:p>
            <a:pPr algn="just"/>
            <a:r>
              <a:rPr lang="es-MX" dirty="0" smtClean="0"/>
              <a:t>Es un </a:t>
            </a:r>
            <a:r>
              <a:rPr lang="es-MX" dirty="0"/>
              <a:t>sistema interconectado mediante el cual nos sea posible generar la energía, transportarla y distribuirla a todos los usuarios en forma eficaz, segura y con </a:t>
            </a:r>
            <a:r>
              <a:rPr lang="es-MX" dirty="0" smtClean="0"/>
              <a:t>calidad. A </a:t>
            </a:r>
            <a:r>
              <a:rPr lang="es-MX" dirty="0"/>
              <a:t>este sistema lo llamamos</a:t>
            </a:r>
            <a:r>
              <a:rPr lang="es-MX" i="1" dirty="0"/>
              <a:t> </a:t>
            </a:r>
            <a:r>
              <a:rPr lang="es-MX" b="1" dirty="0"/>
              <a:t>Sistema Eléctrico de Potencia (SEP)</a:t>
            </a:r>
            <a:r>
              <a:rPr lang="es-MX" dirty="0"/>
              <a:t>. En este sistema la energía eléctrica, desde su generación hasta su entrega en los puntos de consumo, pasa por diferentes etapas de adaptación, transformación y maniobra. </a:t>
            </a:r>
          </a:p>
          <a:p>
            <a:endParaRPr lang="es-MX" dirty="0"/>
          </a:p>
        </p:txBody>
      </p:sp>
      <p:sp>
        <p:nvSpPr>
          <p:cNvPr id="5" name="4 Rectángulo"/>
          <p:cNvSpPr/>
          <p:nvPr/>
        </p:nvSpPr>
        <p:spPr>
          <a:xfrm>
            <a:off x="3117350" y="576844"/>
            <a:ext cx="3578223"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139700">
                    <a:schemeClr val="accent1">
                      <a:satMod val="175000"/>
                      <a:alpha val="40000"/>
                    </a:schemeClr>
                  </a:glow>
                  <a:reflection blurRad="12700" stA="50000" endPos="50000" dist="5000" dir="5400000" sy="-100000" rotWithShape="0"/>
                </a:effectLst>
              </a:rPr>
              <a:t>definición</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139700">
                  <a:schemeClr val="accent1">
                    <a:satMod val="175000"/>
                    <a:alpha val="40000"/>
                  </a:schemeClr>
                </a:glow>
                <a:reflection blurRad="12700" stA="50000" endPos="50000" dist="5000" dir="5400000" sy="-100000" rotWithShape="0"/>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es-ES_tradnl"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reflection blurRad="6350" stA="50000" endA="300" endPos="50000" dist="60007" dir="5400000" sy="-100000" algn="bl" rotWithShape="0"/>
                </a:effectLst>
              </a:rPr>
              <a:t>Función </a:t>
            </a:r>
            <a:r>
              <a:rPr lang="es-ES_tradnl"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reflection blurRad="6350" stA="50000" endA="300" endPos="50000" dist="60007" dir="5400000" sy="-100000" algn="bl" rotWithShape="0"/>
                </a:effectLst>
              </a:rPr>
              <a:t>de un SEP</a:t>
            </a:r>
            <a:endParaRPr lang="es-MX"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reflection blurRad="6350" stA="50000" endA="300" endPos="50000" dist="60007" dir="5400000" sy="-100000" algn="bl" rotWithShape="0"/>
              </a:effectLst>
            </a:endParaRPr>
          </a:p>
        </p:txBody>
      </p:sp>
      <p:sp>
        <p:nvSpPr>
          <p:cNvPr id="3" name="2 Marcador de contenido"/>
          <p:cNvSpPr>
            <a:spLocks noGrp="1"/>
          </p:cNvSpPr>
          <p:nvPr>
            <p:ph idx="1"/>
          </p:nvPr>
        </p:nvSpPr>
        <p:spPr/>
        <p:txBody>
          <a:bodyPr>
            <a:normAutofit lnSpcReduction="10000"/>
          </a:bodyPr>
          <a:lstStyle/>
          <a:p>
            <a:r>
              <a:rPr lang="es-ES_tradnl"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Generar</a:t>
            </a:r>
            <a:r>
              <a:rPr lang="es-ES_tradnl" dirty="0" smtClean="0"/>
              <a:t>. </a:t>
            </a:r>
          </a:p>
          <a:p>
            <a:r>
              <a:rPr lang="es-ES_tradnl"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Transformar</a:t>
            </a:r>
            <a:r>
              <a:rPr lang="es-ES_tradnl" dirty="0" smtClean="0"/>
              <a:t> (con características </a:t>
            </a:r>
          </a:p>
          <a:p>
            <a:pPr>
              <a:buNone/>
            </a:pPr>
            <a:r>
              <a:rPr lang="es-ES_tradnl" dirty="0"/>
              <a:t> </a:t>
            </a:r>
            <a:r>
              <a:rPr lang="es-ES_tradnl" dirty="0" smtClean="0"/>
              <a:t>                       idóneas para transportar).</a:t>
            </a:r>
          </a:p>
          <a:p>
            <a:r>
              <a:rPr lang="es-ES_tradnl"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Transportar</a:t>
            </a:r>
            <a:r>
              <a:rPr lang="es-ES_tradnl" dirty="0" smtClean="0"/>
              <a:t>.</a:t>
            </a:r>
          </a:p>
          <a:p>
            <a:r>
              <a:rPr lang="es-ES_tradnl"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Transformar</a:t>
            </a:r>
            <a:r>
              <a:rPr lang="es-ES_tradnl" dirty="0" smtClean="0"/>
              <a:t> (con características      </a:t>
            </a:r>
          </a:p>
          <a:p>
            <a:pPr>
              <a:buNone/>
            </a:pPr>
            <a:r>
              <a:rPr lang="es-ES_tradnl" dirty="0"/>
              <a:t> </a:t>
            </a:r>
            <a:r>
              <a:rPr lang="es-ES_tradnl" dirty="0" smtClean="0"/>
              <a:t>                  </a:t>
            </a:r>
            <a:r>
              <a:rPr lang="es-ES_tradnl" dirty="0"/>
              <a:t> </a:t>
            </a:r>
            <a:r>
              <a:rPr lang="es-ES_tradnl" dirty="0" smtClean="0"/>
              <a:t>    idóneas  para distribuirla).</a:t>
            </a:r>
          </a:p>
          <a:p>
            <a:r>
              <a:rPr lang="es-ES_tradnl"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Adaptar</a:t>
            </a:r>
            <a:r>
              <a:rPr lang="es-ES_tradnl"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s-ES_tradnl" dirty="0" smtClean="0"/>
              <a:t>con características      </a:t>
            </a:r>
          </a:p>
          <a:p>
            <a:pPr>
              <a:buNone/>
            </a:pPr>
            <a:r>
              <a:rPr lang="es-ES_tradnl" dirty="0" smtClean="0"/>
              <a:t>                        idóneas  para consumo).</a:t>
            </a:r>
          </a:p>
          <a:p>
            <a:endParaRPr lang="es-MX"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_tradnl"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s-ES_tradnl"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Descripción del Sistema Eléctrico</a:t>
            </a:r>
            <a:endParaRPr lang="es-MX"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2 Marcador de contenido"/>
          <p:cNvSpPr>
            <a:spLocks noGrp="1"/>
          </p:cNvSpPr>
          <p:nvPr>
            <p:ph idx="1"/>
          </p:nvPr>
        </p:nvSpPr>
        <p:spPr>
          <a:xfrm>
            <a:off x="214282" y="1928802"/>
            <a:ext cx="8929718" cy="5072098"/>
          </a:xfrm>
        </p:spPr>
        <p:txBody>
          <a:bodyPr>
            <a:normAutofit fontScale="92500" lnSpcReduction="20000"/>
          </a:bodyPr>
          <a:lstStyle/>
          <a:p>
            <a:r>
              <a:rPr lang="es-ES_tradnl" dirty="0" smtClean="0"/>
              <a:t>Se divide el sistema eléctrico en Subsistemas:</a:t>
            </a:r>
          </a:p>
          <a:p>
            <a:r>
              <a:rPr lang="es-ES_tradnl" dirty="0" smtClean="0"/>
              <a:t>Subsistema de Generación</a:t>
            </a:r>
          </a:p>
          <a:p>
            <a:r>
              <a:rPr lang="es-ES_tradnl" dirty="0" smtClean="0"/>
              <a:t>Subsistema de Transmisión</a:t>
            </a:r>
          </a:p>
          <a:p>
            <a:pPr lvl="1">
              <a:buFont typeface="Wingdings" pitchFamily="2" charset="2"/>
              <a:buChar char="v"/>
            </a:pPr>
            <a:r>
              <a:rPr lang="es-ES_tradnl" dirty="0" smtClean="0"/>
              <a:t>Subestaciones Elevadoras</a:t>
            </a:r>
          </a:p>
          <a:p>
            <a:pPr lvl="1">
              <a:buFont typeface="Wingdings" pitchFamily="2" charset="2"/>
              <a:buChar char="v"/>
            </a:pPr>
            <a:r>
              <a:rPr lang="es-ES_tradnl" dirty="0" smtClean="0"/>
              <a:t>Líneas de Transmisión</a:t>
            </a:r>
          </a:p>
          <a:p>
            <a:pPr lvl="1">
              <a:buFont typeface="Wingdings" pitchFamily="2" charset="2"/>
              <a:buChar char="v"/>
            </a:pPr>
            <a:r>
              <a:rPr lang="es-ES_tradnl" dirty="0" smtClean="0"/>
              <a:t>Subestaciones Reductoras</a:t>
            </a:r>
          </a:p>
          <a:p>
            <a:pPr marL="342900" lvl="1" indent="-342900">
              <a:buFont typeface="Arial" pitchFamily="34" charset="0"/>
              <a:buChar char="•"/>
            </a:pPr>
            <a:r>
              <a:rPr lang="es-ES_tradnl" sz="3200" dirty="0"/>
              <a:t>Subsistema de </a:t>
            </a:r>
            <a:r>
              <a:rPr lang="es-ES_tradnl" sz="3200" dirty="0" smtClean="0"/>
              <a:t>Distribución</a:t>
            </a:r>
          </a:p>
          <a:p>
            <a:pPr marL="742950" lvl="2" indent="-342900"/>
            <a:r>
              <a:rPr lang="es-ES_tradnl" dirty="0" smtClean="0"/>
              <a:t>Red de Subtransmisión</a:t>
            </a:r>
          </a:p>
          <a:p>
            <a:pPr marL="742950" lvl="2" indent="-342900"/>
            <a:r>
              <a:rPr lang="es-ES_tradnl" dirty="0" smtClean="0"/>
              <a:t>Subestaciones de Distribución</a:t>
            </a:r>
          </a:p>
          <a:p>
            <a:pPr marL="742950" lvl="2" indent="-342900"/>
            <a:r>
              <a:rPr lang="es-ES_tradnl" dirty="0" smtClean="0"/>
              <a:t>Redes de Subtransmisión en Media Tensión</a:t>
            </a:r>
          </a:p>
          <a:p>
            <a:pPr marL="742950" lvl="2" indent="-342900"/>
            <a:r>
              <a:rPr lang="es-ES_tradnl" dirty="0" smtClean="0"/>
              <a:t>Bancos de Trasformación</a:t>
            </a:r>
          </a:p>
          <a:p>
            <a:pPr marL="742950" lvl="2" indent="-342900"/>
            <a:r>
              <a:rPr lang="es-ES_tradnl" dirty="0" smtClean="0"/>
              <a:t>Redes de Distribución en Baja Tensión</a:t>
            </a:r>
            <a:endParaRPr lang="es-ES_tradnl" dirty="0"/>
          </a:p>
          <a:p>
            <a:endParaRPr lang="es-MX"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Redelectrica2.png"/>
          <p:cNvPicPr>
            <a:picLocks noChangeAspect="1"/>
          </p:cNvPicPr>
          <p:nvPr/>
        </p:nvPicPr>
        <p:blipFill>
          <a:blip r:embed="rId3"/>
          <a:stretch>
            <a:fillRect/>
          </a:stretch>
        </p:blipFill>
        <p:spPr>
          <a:xfrm>
            <a:off x="71406" y="1142984"/>
            <a:ext cx="8917037" cy="4357717"/>
          </a:xfrm>
          <a:prstGeom prst="rect">
            <a:avLst/>
          </a:prstGeom>
          <a:scene3d>
            <a:camera prst="orthographicFront"/>
            <a:lightRig rig="threePt" dir="t"/>
          </a:scene3d>
          <a:sp3d>
            <a:bevelT w="114300" prst="hardEdge"/>
          </a:sp3d>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s-ES_tradnl"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s-ES_tradnl"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Fuentes</a:t>
            </a:r>
            <a:r>
              <a:rPr lang="es-ES_tradnl" b="1" dirty="0" smtClean="0">
                <a:ln/>
                <a:solidFill>
                  <a:schemeClr val="accent3"/>
                </a:solidFill>
              </a:rPr>
              <a:t> de </a:t>
            </a:r>
            <a:r>
              <a:rPr lang="es-ES_tradnl"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Energía</a:t>
            </a:r>
            <a:endParaRPr lang="es-MX" b="1" dirty="0">
              <a:ln/>
              <a:solidFill>
                <a:schemeClr val="accent3"/>
              </a:solidFill>
            </a:endParaRPr>
          </a:p>
        </p:txBody>
      </p:sp>
      <p:sp>
        <p:nvSpPr>
          <p:cNvPr id="3" name="2 Marcador de contenido"/>
          <p:cNvSpPr>
            <a:spLocks noGrp="1"/>
          </p:cNvSpPr>
          <p:nvPr>
            <p:ph idx="1"/>
          </p:nvPr>
        </p:nvSpPr>
        <p:spPr>
          <a:xfrm>
            <a:off x="1928794" y="1643050"/>
            <a:ext cx="3186106" cy="1685924"/>
          </a:xfrm>
          <a:ln>
            <a:noFill/>
          </a:ln>
          <a:effectLst/>
          <a:scene3d>
            <a:camera prst="orthographicFront">
              <a:rot lat="0" lon="0" rev="0"/>
            </a:camera>
            <a:lightRig rig="contrasting" dir="t">
              <a:rot lat="0" lon="0" rev="7800000"/>
            </a:lightRig>
          </a:scene3d>
          <a:sp3d>
            <a:bevelT w="139700" h="139700"/>
          </a:sp3d>
        </p:spPr>
        <p:txBody>
          <a:bodyPr/>
          <a:lstStyle/>
          <a:p>
            <a:endParaRPr lang="es-ES_tradnl" dirty="0" smtClean="0">
              <a:effectLst>
                <a:glow rad="101600">
                  <a:schemeClr val="accent3">
                    <a:satMod val="175000"/>
                    <a:alpha val="40000"/>
                  </a:schemeClr>
                </a:glow>
              </a:effectLst>
            </a:endParaRPr>
          </a:p>
          <a:p>
            <a:pPr>
              <a:buNone/>
            </a:pPr>
            <a:r>
              <a:rPr lang="es-ES_tradnl" dirty="0" smtClean="0">
                <a:effectLst>
                  <a:glow rad="101600">
                    <a:schemeClr val="accent3">
                      <a:satMod val="175000"/>
                      <a:alpha val="40000"/>
                    </a:schemeClr>
                  </a:glow>
                </a:effectLst>
              </a:rPr>
              <a:t>Renovables </a:t>
            </a:r>
          </a:p>
          <a:p>
            <a:endParaRPr lang="es-ES_tradnl" dirty="0">
              <a:effectLst>
                <a:glow rad="101600">
                  <a:schemeClr val="accent3">
                    <a:satMod val="175000"/>
                    <a:alpha val="40000"/>
                  </a:schemeClr>
                </a:glow>
              </a:effectLst>
            </a:endParaRPr>
          </a:p>
          <a:p>
            <a:endParaRPr lang="es-ES_tradnl" dirty="0" smtClean="0">
              <a:effectLst>
                <a:glow rad="101600">
                  <a:schemeClr val="accent3">
                    <a:satMod val="175000"/>
                    <a:alpha val="40000"/>
                  </a:schemeClr>
                </a:glow>
              </a:effectLst>
            </a:endParaRPr>
          </a:p>
          <a:p>
            <a:endParaRPr lang="es-ES_tradnl" dirty="0" smtClean="0">
              <a:effectLst>
                <a:glow rad="101600">
                  <a:schemeClr val="accent3">
                    <a:satMod val="175000"/>
                    <a:alpha val="40000"/>
                  </a:schemeClr>
                </a:glow>
              </a:effectLst>
            </a:endParaRPr>
          </a:p>
        </p:txBody>
      </p:sp>
      <p:pic>
        <p:nvPicPr>
          <p:cNvPr id="4" name="3 Imagen" descr="121481388212uBmT.jpg"/>
          <p:cNvPicPr>
            <a:picLocks noChangeAspect="1"/>
          </p:cNvPicPr>
          <p:nvPr/>
        </p:nvPicPr>
        <p:blipFill>
          <a:blip r:embed="rId3"/>
          <a:stretch>
            <a:fillRect/>
          </a:stretch>
        </p:blipFill>
        <p:spPr>
          <a:xfrm>
            <a:off x="5357818" y="1357298"/>
            <a:ext cx="2394592" cy="3043973"/>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4 Imagen" descr="red-centrales-de-electricidad-no-renovables-2_21699_4_1.jpg"/>
          <p:cNvPicPr>
            <a:picLocks noChangeAspect="1"/>
          </p:cNvPicPr>
          <p:nvPr/>
        </p:nvPicPr>
        <p:blipFill>
          <a:blip r:embed="rId4"/>
          <a:stretch>
            <a:fillRect/>
          </a:stretch>
        </p:blipFill>
        <p:spPr>
          <a:xfrm>
            <a:off x="857224" y="3571876"/>
            <a:ext cx="2248866" cy="2509826"/>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6" name="5 CuadroTexto"/>
          <p:cNvSpPr txBox="1"/>
          <p:nvPr/>
        </p:nvSpPr>
        <p:spPr>
          <a:xfrm>
            <a:off x="3929058" y="4786322"/>
            <a:ext cx="3286148" cy="861774"/>
          </a:xfrm>
          <a:prstGeom prst="rect">
            <a:avLst/>
          </a:prstGeom>
          <a:noFill/>
        </p:spPr>
        <p:txBody>
          <a:bodyPr wrap="square" rtlCol="0">
            <a:spAutoFit/>
          </a:bodyPr>
          <a:lstStyle/>
          <a:p>
            <a:r>
              <a:rPr lang="es-ES_tradnl" sz="3200" dirty="0">
                <a:effectLst>
                  <a:glow rad="228600">
                    <a:schemeClr val="accent6">
                      <a:satMod val="175000"/>
                      <a:alpha val="40000"/>
                    </a:schemeClr>
                  </a:glow>
                </a:effectLst>
              </a:rPr>
              <a:t>No Renovables</a:t>
            </a:r>
            <a:endParaRPr lang="es-MX" sz="3200" dirty="0">
              <a:effectLst>
                <a:glow rad="228600">
                  <a:schemeClr val="accent6">
                    <a:satMod val="175000"/>
                    <a:alpha val="40000"/>
                  </a:schemeClr>
                </a:glow>
              </a:effectLst>
            </a:endParaRPr>
          </a:p>
          <a:p>
            <a:endParaRPr lang="es-MX" dirty="0">
              <a:effectLst>
                <a:glow rad="228600">
                  <a:schemeClr val="accent6">
                    <a:satMod val="175000"/>
                    <a:alpha val="40000"/>
                  </a:schemeClr>
                </a:glow>
              </a:effectLs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s-ES_tradnl" b="1" dirty="0" smtClean="0">
                <a:ln/>
                <a:solidFill>
                  <a:schemeClr val="accent3"/>
                </a:solidFill>
              </a:rPr>
              <a:t>Fuentes de Energía Renovable</a:t>
            </a:r>
            <a:endParaRPr lang="es-MX" b="1" dirty="0">
              <a:ln/>
              <a:solidFill>
                <a:schemeClr val="accent3"/>
              </a:solidFill>
            </a:endParaRPr>
          </a:p>
        </p:txBody>
      </p:sp>
      <p:sp>
        <p:nvSpPr>
          <p:cNvPr id="5" name="4 Marcador de contenido"/>
          <p:cNvSpPr>
            <a:spLocks noGrp="1"/>
          </p:cNvSpPr>
          <p:nvPr>
            <p:ph idx="1"/>
          </p:nvPr>
        </p:nvSpPr>
        <p:spPr>
          <a:xfrm>
            <a:off x="928662" y="2000241"/>
            <a:ext cx="5715040" cy="3857652"/>
          </a:xfrm>
        </p:spPr>
        <p:txBody>
          <a:bodyP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lvl="0">
              <a:buFont typeface="Wingdings" pitchFamily="2" charset="2"/>
              <a:buChar char="Ø"/>
            </a:pPr>
            <a:r>
              <a:rPr lang="es-MX"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Energía Hidráulica</a:t>
            </a:r>
          </a:p>
          <a:p>
            <a:pPr lvl="0">
              <a:buFont typeface="Wingdings" pitchFamily="2" charset="2"/>
              <a:buChar char="Ø"/>
            </a:pPr>
            <a:r>
              <a:rPr lang="es-MX"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Energía Solar</a:t>
            </a:r>
          </a:p>
          <a:p>
            <a:pPr lvl="0">
              <a:buFont typeface="Wingdings" pitchFamily="2" charset="2"/>
              <a:buChar char="Ø"/>
            </a:pPr>
            <a:r>
              <a:rPr lang="es-MX"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Energía Eólica</a:t>
            </a:r>
          </a:p>
          <a:p>
            <a:pPr lvl="0">
              <a:buFont typeface="Wingdings" pitchFamily="2" charset="2"/>
              <a:buChar char="Ø"/>
            </a:pPr>
            <a:r>
              <a:rPr lang="es-MX"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Energía de Biomasa</a:t>
            </a:r>
          </a:p>
          <a:p>
            <a:pPr lvl="0">
              <a:buFont typeface="Wingdings" pitchFamily="2" charset="2"/>
              <a:buChar char="Ø"/>
            </a:pPr>
            <a:r>
              <a:rPr lang="es-MX"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Energía Mareomotriz</a:t>
            </a:r>
          </a:p>
          <a:p>
            <a:endParaRPr lang="es-MX"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pic>
        <p:nvPicPr>
          <p:cNvPr id="6" name="5 Imagen" descr="121481388212uBmT.jpg"/>
          <p:cNvPicPr>
            <a:picLocks noChangeAspect="1"/>
          </p:cNvPicPr>
          <p:nvPr/>
        </p:nvPicPr>
        <p:blipFill>
          <a:blip r:embed="rId3"/>
          <a:stretch>
            <a:fillRect/>
          </a:stretch>
        </p:blipFill>
        <p:spPr>
          <a:xfrm>
            <a:off x="6749440" y="3814027"/>
            <a:ext cx="2394592" cy="3043973"/>
          </a:xfrm>
          <a:prstGeom prst="rect">
            <a:avLst/>
          </a:prstGeom>
          <a:ln>
            <a:noFill/>
          </a:ln>
          <a:effectLst>
            <a:outerShdw blurRad="44450" dist="27940" dir="5400000" algn="ctr">
              <a:srgbClr val="000000">
                <a:alpha val="32000"/>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p:nvPr/>
        </p:nvPicPr>
        <p:blipFill>
          <a:blip r:embed="rId3"/>
          <a:srcRect/>
          <a:stretch>
            <a:fillRect/>
          </a:stretch>
        </p:blipFill>
        <p:spPr bwMode="auto">
          <a:xfrm>
            <a:off x="4357686" y="4214818"/>
            <a:ext cx="4786314" cy="2457262"/>
          </a:xfrm>
          <a:prstGeom prst="rect">
            <a:avLst/>
          </a:prstGeom>
          <a:noFill/>
          <a:ln w="9525">
            <a:noFill/>
            <a:miter lim="800000"/>
            <a:headEnd/>
            <a:tailEnd/>
          </a:ln>
        </p:spPr>
      </p:pic>
      <p:sp>
        <p:nvSpPr>
          <p:cNvPr id="2" name="1 Título"/>
          <p:cNvSpPr>
            <a:spLocks noGrp="1"/>
          </p:cNvSpPr>
          <p:nvPr>
            <p:ph type="title"/>
          </p:nvPr>
        </p:nvSpPr>
        <p:spPr/>
        <p:txBody>
          <a:bodyPr>
            <a:norm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s-ES_tradnl"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Energía </a:t>
            </a:r>
            <a:r>
              <a:rPr lang="es-ES_tradnl"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Hidroeléctrica</a:t>
            </a:r>
            <a:endParaRPr lang="es-MX"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2 Marcador de contenido"/>
          <p:cNvSpPr>
            <a:spLocks noGrp="1"/>
          </p:cNvSpPr>
          <p:nvPr>
            <p:ph idx="1"/>
          </p:nvPr>
        </p:nvSpPr>
        <p:spPr>
          <a:xfrm>
            <a:off x="457200" y="1600200"/>
            <a:ext cx="8901146" cy="4525963"/>
          </a:xfrm>
        </p:spPr>
        <p:txBody>
          <a:bodyPr>
            <a:normAutofit fontScale="85000" lnSpcReduction="20000"/>
          </a:bodyPr>
          <a:lstStyle/>
          <a:p>
            <a:pPr>
              <a:buNone/>
            </a:pPr>
            <a:endParaRPr lang="es-MX" dirty="0" smtClean="0"/>
          </a:p>
          <a:p>
            <a:pPr>
              <a:buNone/>
            </a:pPr>
            <a:r>
              <a:rPr lang="es-MX" dirty="0" smtClean="0"/>
              <a:t>Es </a:t>
            </a:r>
            <a:r>
              <a:rPr lang="es-MX" dirty="0"/>
              <a:t>aquella energía obtenida </a:t>
            </a:r>
            <a:r>
              <a:rPr lang="es-MX" dirty="0" smtClean="0"/>
              <a:t>principalmente de </a:t>
            </a:r>
            <a:r>
              <a:rPr lang="es-MX" dirty="0"/>
              <a:t>las </a:t>
            </a:r>
            <a:r>
              <a:rPr lang="es-MX" dirty="0" smtClean="0"/>
              <a:t>corrientes de </a:t>
            </a:r>
            <a:r>
              <a:rPr lang="es-MX" dirty="0"/>
              <a:t>agua de los </a:t>
            </a:r>
            <a:r>
              <a:rPr lang="es-MX" dirty="0" smtClean="0"/>
              <a:t>ríos</a:t>
            </a:r>
          </a:p>
          <a:p>
            <a:pPr>
              <a:buNone/>
            </a:pPr>
            <a:endParaRPr lang="es-MX" dirty="0"/>
          </a:p>
          <a:p>
            <a:pPr>
              <a:buNone/>
            </a:pPr>
            <a:r>
              <a:rPr lang="es-MX" dirty="0" smtClean="0"/>
              <a:t>Las </a:t>
            </a:r>
            <a:r>
              <a:rPr lang="es-MX" dirty="0"/>
              <a:t>partes constitutivas del complejo hidroeléctrico son:</a:t>
            </a:r>
          </a:p>
          <a:p>
            <a:endParaRPr lang="es-MX" dirty="0"/>
          </a:p>
          <a:p>
            <a:pPr lvl="0">
              <a:buFont typeface="Wingdings" pitchFamily="2" charset="2"/>
              <a:buChar char="ü"/>
            </a:pPr>
            <a:r>
              <a:rPr lang="es-MX" dirty="0"/>
              <a:t>Fuente de abastecimiento </a:t>
            </a:r>
          </a:p>
          <a:p>
            <a:pPr lvl="0">
              <a:buFont typeface="Wingdings" pitchFamily="2" charset="2"/>
              <a:buChar char="ü"/>
            </a:pPr>
            <a:r>
              <a:rPr lang="es-MX" dirty="0"/>
              <a:t>Obras de conducción </a:t>
            </a:r>
          </a:p>
          <a:p>
            <a:pPr lvl="0">
              <a:buFont typeface="Wingdings" pitchFamily="2" charset="2"/>
              <a:buChar char="ü"/>
            </a:pPr>
            <a:r>
              <a:rPr lang="es-MX" dirty="0"/>
              <a:t>Casa de Máquinas </a:t>
            </a:r>
          </a:p>
          <a:p>
            <a:pPr lvl="0">
              <a:buFont typeface="Wingdings" pitchFamily="2" charset="2"/>
              <a:buChar char="ü"/>
            </a:pPr>
            <a:r>
              <a:rPr lang="es-MX" dirty="0"/>
              <a:t>Subestación</a:t>
            </a:r>
          </a:p>
          <a:p>
            <a:pPr>
              <a:buNone/>
            </a:pPr>
            <a:r>
              <a:rPr lang="es-ES_tradnl" dirty="0" smtClean="0"/>
              <a:t> </a:t>
            </a:r>
            <a:endParaRPr lang="es-MX"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85804" y="642918"/>
            <a:ext cx="8229600" cy="5643602"/>
          </a:xfrm>
        </p:spPr>
        <p:txBody>
          <a:bodyPr>
            <a:normAutofit fontScale="92500" lnSpcReduction="20000"/>
          </a:bodyPr>
          <a:lstStyle/>
          <a:p>
            <a:pPr algn="just">
              <a:buNone/>
            </a:pPr>
            <a:r>
              <a:rPr lang="es-MX"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Las dos características principales de una central hidroeléctrica, desde el punto de vista de su capacidad de generación de electricidad son:</a:t>
            </a:r>
          </a:p>
          <a:p>
            <a:pPr algn="just">
              <a:buNone/>
            </a:pPr>
            <a:endParaRPr lang="es-MX" dirty="0"/>
          </a:p>
          <a:p>
            <a:pPr lvl="0" algn="just"/>
            <a:r>
              <a:rPr lang="es-MX" dirty="0"/>
              <a:t>La potencia, que es función del desnivel existente entre el nivel medio del embalse y el nivel medio de las aguas debajo de la usina, y del caudal máximo </a:t>
            </a:r>
            <a:r>
              <a:rPr lang="es-MX" dirty="0" err="1"/>
              <a:t>turbinable</a:t>
            </a:r>
            <a:r>
              <a:rPr lang="es-MX" dirty="0"/>
              <a:t>, además de las características de la turbina y del generador</a:t>
            </a:r>
            <a:r>
              <a:rPr lang="es-MX" dirty="0" smtClean="0"/>
              <a:t>.</a:t>
            </a:r>
          </a:p>
          <a:p>
            <a:pPr lvl="0" algn="just"/>
            <a:endParaRPr lang="es-MX" dirty="0"/>
          </a:p>
          <a:p>
            <a:pPr lvl="0" algn="just"/>
            <a:r>
              <a:rPr lang="es-MX" dirty="0"/>
              <a:t>La energía garantizada, en un lapso de tiempo determinado, generalmente un año, que es función del volumen útil del embalse, y de la potencia instalada.</a:t>
            </a:r>
          </a:p>
          <a:p>
            <a:endParaRPr lang="es-MX"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28596" y="357166"/>
            <a:ext cx="8229600" cy="6072230"/>
          </a:xfrm>
        </p:spPr>
        <p:txBody>
          <a:bodyPr>
            <a:normAutofit fontScale="70000" lnSpcReduction="20000"/>
          </a:bodyPr>
          <a:lstStyle/>
          <a:p>
            <a:pPr algn="just">
              <a:buNone/>
            </a:pPr>
            <a:r>
              <a:rPr lang="es-MX"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Desde el punto de vista de cómo utilizan el agua para la generación, las centrales hidroeléctricas se pueden clasificar en:</a:t>
            </a:r>
          </a:p>
          <a:p>
            <a:pPr algn="just">
              <a:buNone/>
            </a:pPr>
            <a:endParaRPr lang="es-MX" dirty="0"/>
          </a:p>
          <a:p>
            <a:pPr lvl="0" algn="just"/>
            <a:r>
              <a:rPr lang="es-MX" dirty="0"/>
              <a:t>Centrales a filo de agua. También denominadas centrales de agua fluyente o de pasada, utilizan parte del flujo de un río para generar energía eléctrica. Operan en forma continua porque no tienen capacidad para almacenar agua, no disponen de embalse. Turbinan el agua disponible en el momento, limitadamente a la capacidad instalada. En estos casos las turbinas pueden ser de eje vertical, cuando el río tiene una pendiente fuerte u horizontal cuando la pendiente del río es baja. </a:t>
            </a:r>
          </a:p>
          <a:p>
            <a:pPr algn="just">
              <a:buNone/>
            </a:pPr>
            <a:endParaRPr lang="es-MX" dirty="0"/>
          </a:p>
          <a:p>
            <a:pPr lvl="0" algn="just"/>
            <a:r>
              <a:rPr lang="es-MX" dirty="0"/>
              <a:t>Centrales acopladas a uno o más embalses. Es el tipo más frecuente de central hidroeléctrica. Utilizan un embalse para reservar agua e ir graduando el agua que pasa por la turbina. Es posible generar energía durante todo el año si se dispone de reservas suficientes. Requieren una inversión mayor</a:t>
            </a:r>
          </a:p>
          <a:p>
            <a:endParaRPr lang="es-MX"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71472" y="214290"/>
            <a:ext cx="8186766" cy="1625593"/>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MX"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Central a filo de agua y central acoplada a un embalse. </a:t>
            </a:r>
          </a:p>
        </p:txBody>
      </p:sp>
      <p:pic>
        <p:nvPicPr>
          <p:cNvPr id="5" name="4 Imagen"/>
          <p:cNvPicPr/>
          <p:nvPr/>
        </p:nvPicPr>
        <p:blipFill>
          <a:blip r:embed="rId3"/>
          <a:srcRect/>
          <a:stretch>
            <a:fillRect/>
          </a:stretch>
        </p:blipFill>
        <p:spPr bwMode="auto">
          <a:xfrm>
            <a:off x="1571604" y="1643050"/>
            <a:ext cx="6706886" cy="42862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sol1.bmp"/>
          <p:cNvPicPr>
            <a:picLocks noChangeAspect="1"/>
          </p:cNvPicPr>
          <p:nvPr/>
        </p:nvPicPr>
        <p:blipFill>
          <a:blip r:embed="rId3"/>
          <a:stretch>
            <a:fillRect/>
          </a:stretch>
        </p:blipFill>
        <p:spPr>
          <a:xfrm>
            <a:off x="5638832" y="3357562"/>
            <a:ext cx="3505200" cy="3248025"/>
          </a:xfrm>
          <a:prstGeom prst="rect">
            <a:avLst/>
          </a:prstGeom>
        </p:spPr>
      </p:pic>
      <p:sp>
        <p:nvSpPr>
          <p:cNvPr id="2" name="1 Título"/>
          <p:cNvSpPr>
            <a:spLocks noGrp="1"/>
          </p:cNvSpPr>
          <p:nvPr>
            <p:ph type="title"/>
          </p:nvPr>
        </p:nvSpPr>
        <p:spPr>
          <a:xfrm>
            <a:off x="457200" y="-24"/>
            <a:ext cx="8229600" cy="1143000"/>
          </a:xfrm>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es-ES_tradnl"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Energía </a:t>
            </a:r>
            <a:r>
              <a:rPr lang="es-ES_tradnl"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Solar</a:t>
            </a:r>
            <a:endParaRPr lang="es-MX"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2 Marcador de contenido"/>
          <p:cNvSpPr>
            <a:spLocks noGrp="1"/>
          </p:cNvSpPr>
          <p:nvPr>
            <p:ph idx="1"/>
          </p:nvPr>
        </p:nvSpPr>
        <p:spPr>
          <a:xfrm>
            <a:off x="457200" y="1285860"/>
            <a:ext cx="8229600" cy="4840303"/>
          </a:xfrm>
        </p:spPr>
        <p:txBody>
          <a:bodyPr>
            <a:normAutofit/>
          </a:bodyPr>
          <a:lstStyle/>
          <a:p>
            <a:pPr algn="just"/>
            <a:r>
              <a:rPr lang="es-MX" dirty="0"/>
              <a:t>Es el recurso energético más abundante del planeta. El flujo solar puede ser utilizado para suministrar calefacción, agua caliente o electricidad. Para ello existen tres modalidades de aprovechamiento</a:t>
            </a:r>
            <a:r>
              <a:rPr lang="es-MX" dirty="0" smtClean="0"/>
              <a:t>:</a:t>
            </a:r>
          </a:p>
          <a:p>
            <a:pPr lvl="0">
              <a:buFont typeface="Wingdings" pitchFamily="2" charset="2"/>
              <a:buChar char="v"/>
            </a:pPr>
            <a:r>
              <a:rPr lang="es-MX" dirty="0"/>
              <a:t>La arquitectura solar </a:t>
            </a:r>
            <a:r>
              <a:rPr lang="es-MX" dirty="0" smtClean="0"/>
              <a:t>pasiva</a:t>
            </a:r>
            <a:endParaRPr lang="es-MX" dirty="0"/>
          </a:p>
          <a:p>
            <a:pPr lvl="0">
              <a:buFont typeface="Wingdings" pitchFamily="2" charset="2"/>
              <a:buChar char="v"/>
            </a:pPr>
            <a:r>
              <a:rPr lang="es-MX" dirty="0"/>
              <a:t>Los sistemas solares </a:t>
            </a:r>
            <a:r>
              <a:rPr lang="es-MX" dirty="0" smtClean="0"/>
              <a:t>activos</a:t>
            </a:r>
            <a:endParaRPr lang="es-MX" dirty="0"/>
          </a:p>
          <a:p>
            <a:pPr lvl="0">
              <a:buFont typeface="Wingdings" pitchFamily="2" charset="2"/>
              <a:buChar char="v"/>
            </a:pPr>
            <a:r>
              <a:rPr lang="es-MX" dirty="0" smtClean="0"/>
              <a:t>Celdas fotovoltaicas</a:t>
            </a:r>
            <a:endParaRPr lang="es-MX" dirty="0"/>
          </a:p>
          <a:p>
            <a:endParaRPr lang="es-MX"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s-ES_tradnl"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Arquitectura Solar Pasiva</a:t>
            </a:r>
            <a:endParaRPr lang="es-MX"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2 Marcador de contenido"/>
          <p:cNvSpPr>
            <a:spLocks noGrp="1"/>
          </p:cNvSpPr>
          <p:nvPr>
            <p:ph idx="1"/>
          </p:nvPr>
        </p:nvSpPr>
        <p:spPr/>
        <p:txBody>
          <a:bodyPr/>
          <a:lstStyle/>
          <a:p>
            <a:pPr algn="just"/>
            <a:r>
              <a:rPr lang="es-MX" dirty="0" smtClean="0"/>
              <a:t>Aprovecha </a:t>
            </a:r>
            <a:r>
              <a:rPr lang="es-MX" dirty="0"/>
              <a:t>al máximo la luz natural, valiéndose de la estructura y los materiales de edificación para capturar, almacenar y distribuir el calor y la luz.</a:t>
            </a:r>
          </a:p>
        </p:txBody>
      </p:sp>
      <p:pic>
        <p:nvPicPr>
          <p:cNvPr id="4" name="3 Imagen" descr="arq solar pasiva.jpg"/>
          <p:cNvPicPr>
            <a:picLocks noChangeAspect="1"/>
          </p:cNvPicPr>
          <p:nvPr/>
        </p:nvPicPr>
        <p:blipFill>
          <a:blip r:embed="rId3"/>
          <a:stretch>
            <a:fillRect/>
          </a:stretch>
        </p:blipFill>
        <p:spPr>
          <a:xfrm>
            <a:off x="3071802" y="3714752"/>
            <a:ext cx="3252794" cy="2746211"/>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descr="iluminacion nat.png"/>
          <p:cNvPicPr>
            <a:picLocks noChangeAspect="1"/>
          </p:cNvPicPr>
          <p:nvPr/>
        </p:nvPicPr>
        <p:blipFill>
          <a:blip r:embed="rId3"/>
          <a:stretch>
            <a:fillRect/>
          </a:stretch>
        </p:blipFill>
        <p:spPr>
          <a:xfrm>
            <a:off x="2000232" y="4143380"/>
            <a:ext cx="3650681" cy="1542541"/>
          </a:xfrm>
          <a:prstGeom prst="rect">
            <a:avLst/>
          </a:prstGeom>
        </p:spPr>
      </p:pic>
      <p:sp>
        <p:nvSpPr>
          <p:cNvPr id="2" name="1 Título"/>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s-ES_tradnl"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Sistemas Solares Activos</a:t>
            </a:r>
            <a:endParaRPr lang="es-MX"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2 Marcador de contenido"/>
          <p:cNvSpPr>
            <a:spLocks noGrp="1"/>
          </p:cNvSpPr>
          <p:nvPr>
            <p:ph idx="1"/>
          </p:nvPr>
        </p:nvSpPr>
        <p:spPr/>
        <p:txBody>
          <a:bodyPr/>
          <a:lstStyle/>
          <a:p>
            <a:r>
              <a:rPr lang="es-MX" dirty="0" smtClean="0"/>
              <a:t>Se </a:t>
            </a:r>
            <a:r>
              <a:rPr lang="es-MX" dirty="0"/>
              <a:t>valen de bombas o ventiladores para transportar el calor desde el punto de captación, hasta el lugar donde se precisa calor o agua caliente.</a:t>
            </a:r>
          </a:p>
        </p:txBody>
      </p:sp>
      <p:pic>
        <p:nvPicPr>
          <p:cNvPr id="5" name="4 Imagen" descr="SERVICIOS arquitectura solar activa.png"/>
          <p:cNvPicPr>
            <a:picLocks noChangeAspect="1"/>
          </p:cNvPicPr>
          <p:nvPr/>
        </p:nvPicPr>
        <p:blipFill>
          <a:blip r:embed="rId4"/>
          <a:stretch>
            <a:fillRect/>
          </a:stretch>
        </p:blipFill>
        <p:spPr>
          <a:xfrm>
            <a:off x="4929190" y="4929198"/>
            <a:ext cx="3427107" cy="907721"/>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s-ES_tradnl"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Celdas Fotovoltaicas</a:t>
            </a:r>
            <a:endParaRPr lang="es-MX"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2 Marcador de contenido"/>
          <p:cNvSpPr>
            <a:spLocks noGrp="1"/>
          </p:cNvSpPr>
          <p:nvPr>
            <p:ph idx="1"/>
          </p:nvPr>
        </p:nvSpPr>
        <p:spPr/>
        <p:txBody>
          <a:bodyPr>
            <a:normAutofit/>
          </a:bodyPr>
          <a:lstStyle/>
          <a:p>
            <a:r>
              <a:rPr lang="es-MX" dirty="0"/>
              <a:t>aprovechan la inestabilidad electrónica de elementos como el Silicio, para provocar, con el aporte de luz solar, una corriente eléctrica capaz de ser almacenada. </a:t>
            </a:r>
          </a:p>
        </p:txBody>
      </p:sp>
      <p:pic>
        <p:nvPicPr>
          <p:cNvPr id="5" name="4 Imagen" descr="http://t3.gstatic.com/images?q=tbn:ANd9GcSme5zzEWWk27Qz25uMmVMGiUP-TofMI2f9H45rU0_shTAwXhkE9-yXlHCJ"/>
          <p:cNvPicPr/>
          <p:nvPr/>
        </p:nvPicPr>
        <p:blipFill>
          <a:blip r:embed="rId3"/>
          <a:srcRect/>
          <a:stretch>
            <a:fillRect/>
          </a:stretch>
        </p:blipFill>
        <p:spPr bwMode="auto">
          <a:xfrm>
            <a:off x="2786050" y="3929066"/>
            <a:ext cx="3571900" cy="248238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42900"/>
            <a:ext cx="8229600" cy="1143000"/>
          </a:xfrm>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s-ES_tradnl"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Energía </a:t>
            </a:r>
            <a:r>
              <a:rPr lang="es-ES_tradnl"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Eólica</a:t>
            </a:r>
            <a:endParaRPr lang="es-MX"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2 Marcador de contenido"/>
          <p:cNvSpPr>
            <a:spLocks noGrp="1"/>
          </p:cNvSpPr>
          <p:nvPr>
            <p:ph idx="1"/>
          </p:nvPr>
        </p:nvSpPr>
        <p:spPr>
          <a:xfrm>
            <a:off x="285720" y="785794"/>
            <a:ext cx="4572032" cy="6072206"/>
          </a:xfrm>
        </p:spPr>
        <p:txBody>
          <a:bodyPr>
            <a:normAutofit fontScale="77500" lnSpcReduction="20000"/>
          </a:bodyPr>
          <a:lstStyle/>
          <a:p>
            <a:pPr algn="just"/>
            <a:r>
              <a:rPr lang="es-MX" sz="3000" dirty="0"/>
              <a:t>La producción de energía eléctrica mediante el uso de generadores eólicos, se basa </a:t>
            </a:r>
            <a:r>
              <a:rPr lang="es-MX" sz="3000" dirty="0" smtClean="0"/>
              <a:t>en el </a:t>
            </a:r>
            <a:r>
              <a:rPr lang="es-MX" sz="3000" dirty="0"/>
              <a:t>mismo principio que los molinos de viento: aprovechar la energía el viento para hacer girar una turbina, la cual está convenientemente acoplada a un generador eléctrico</a:t>
            </a:r>
            <a:r>
              <a:rPr lang="es-MX" sz="3000" dirty="0" smtClean="0"/>
              <a:t>.</a:t>
            </a:r>
          </a:p>
          <a:p>
            <a:pPr algn="just"/>
            <a:r>
              <a:rPr lang="es-MX" sz="3000" dirty="0" smtClean="0"/>
              <a:t> </a:t>
            </a:r>
            <a:r>
              <a:rPr lang="es-MX" sz="3000" dirty="0"/>
              <a:t>Existen diversas turbinas con diseños y tamaños adecuados para diferentes perfiles de </a:t>
            </a:r>
            <a:r>
              <a:rPr lang="es-MX" sz="3000" dirty="0" smtClean="0"/>
              <a:t>viento: </a:t>
            </a:r>
          </a:p>
          <a:p>
            <a:pPr algn="just">
              <a:buNone/>
            </a:pPr>
            <a:endParaRPr lang="es-MX" sz="3000" dirty="0" smtClean="0"/>
          </a:p>
          <a:p>
            <a:pPr marL="514350" indent="-514350">
              <a:buFont typeface="+mj-lt"/>
              <a:buAutoNum type="arabicPeriod"/>
            </a:pPr>
            <a:r>
              <a:rPr lang="es-MX" sz="3000" dirty="0" smtClean="0"/>
              <a:t>aerogeneradores </a:t>
            </a:r>
            <a:r>
              <a:rPr lang="es-MX" sz="3000" dirty="0"/>
              <a:t>con velocidad </a:t>
            </a:r>
            <a:r>
              <a:rPr lang="es-MX" sz="3000" dirty="0" smtClean="0"/>
              <a:t>fija.</a:t>
            </a:r>
          </a:p>
          <a:p>
            <a:pPr>
              <a:buNone/>
            </a:pPr>
            <a:endParaRPr lang="es-MX" sz="3000" dirty="0" smtClean="0"/>
          </a:p>
          <a:p>
            <a:pPr marL="514350" indent="-514350">
              <a:buAutoNum type="arabicPeriod" startAt="2"/>
            </a:pPr>
            <a:r>
              <a:rPr lang="es-MX" sz="3000" dirty="0" smtClean="0"/>
              <a:t>velocidad variable</a:t>
            </a:r>
            <a:r>
              <a:rPr lang="es-MX" sz="3000" dirty="0"/>
              <a:t>, </a:t>
            </a:r>
            <a:endParaRPr lang="es-MX" sz="3000" dirty="0" smtClean="0"/>
          </a:p>
          <a:p>
            <a:pPr marL="514350" indent="-514350">
              <a:buAutoNum type="arabicPeriod" startAt="2"/>
            </a:pPr>
            <a:endParaRPr lang="es-MX" sz="3000" dirty="0"/>
          </a:p>
          <a:p>
            <a:pPr marL="514350" indent="-514350">
              <a:buAutoNum type="arabicPeriod" startAt="2"/>
            </a:pPr>
            <a:r>
              <a:rPr lang="es-MX" sz="3000" dirty="0" smtClean="0"/>
              <a:t>modelos </a:t>
            </a:r>
            <a:r>
              <a:rPr lang="es-MX" sz="3000" dirty="0" err="1"/>
              <a:t>bi</a:t>
            </a:r>
            <a:r>
              <a:rPr lang="es-MX" sz="3000" dirty="0"/>
              <a:t>-pala, </a:t>
            </a:r>
            <a:r>
              <a:rPr lang="es-MX" sz="3000" dirty="0" err="1" smtClean="0"/>
              <a:t>tri</a:t>
            </a:r>
            <a:r>
              <a:rPr lang="es-MX" sz="3000" dirty="0" smtClean="0"/>
              <a:t>-pala</a:t>
            </a:r>
            <a:r>
              <a:rPr lang="es-MX" sz="3000" dirty="0"/>
              <a:t>.</a:t>
            </a:r>
          </a:p>
          <a:p>
            <a:endParaRPr lang="es-MX" dirty="0"/>
          </a:p>
        </p:txBody>
      </p:sp>
      <p:pic>
        <p:nvPicPr>
          <p:cNvPr id="5" name="4 Imagen" descr="20070926klpmatalg_18_Ies_SCO.jpg"/>
          <p:cNvPicPr>
            <a:picLocks noChangeAspect="1"/>
          </p:cNvPicPr>
          <p:nvPr/>
        </p:nvPicPr>
        <p:blipFill>
          <a:blip r:embed="rId3"/>
          <a:stretch>
            <a:fillRect/>
          </a:stretch>
        </p:blipFill>
        <p:spPr>
          <a:xfrm>
            <a:off x="5500694" y="1428736"/>
            <a:ext cx="2766655" cy="1744737"/>
          </a:xfrm>
          <a:prstGeom prst="rect">
            <a:avLst/>
          </a:prstGeom>
        </p:spPr>
      </p:pic>
      <p:pic>
        <p:nvPicPr>
          <p:cNvPr id="6" name="5 Imagen" descr="000657821.png"/>
          <p:cNvPicPr>
            <a:picLocks noChangeAspect="1"/>
          </p:cNvPicPr>
          <p:nvPr/>
        </p:nvPicPr>
        <p:blipFill>
          <a:blip r:embed="rId4"/>
          <a:stretch>
            <a:fillRect/>
          </a:stretch>
        </p:blipFill>
        <p:spPr>
          <a:xfrm>
            <a:off x="4786314" y="3429000"/>
            <a:ext cx="4094663" cy="307181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28596" y="428604"/>
            <a:ext cx="8229600" cy="4525963"/>
          </a:xfrm>
        </p:spPr>
        <p:txBody>
          <a:bodyPr>
            <a:normAutofit fontScale="92500" lnSpcReduction="10000"/>
          </a:bodyPr>
          <a:lstStyle/>
          <a:p>
            <a:pPr algn="just"/>
            <a:r>
              <a:rPr lang="es-MX" dirty="0"/>
              <a:t>Una planta de generación eólica se compone de un conjunto de turbinas o generadores eólicos debidamente controlados, con el fin de obtener un efecto aditivo sobre las potencias que genera cada turbina individualmente. En este aspecto el sistema de control posee una componente de control individual para cada turbina y una componente de control supervisor del parque eólico en su conjunto (que coordina y da cursos de acción sobre los controles individuales).  </a:t>
            </a:r>
          </a:p>
          <a:p>
            <a:endParaRPr lang="es-MX" dirty="0"/>
          </a:p>
        </p:txBody>
      </p:sp>
      <p:pic>
        <p:nvPicPr>
          <p:cNvPr id="4" name="3 Imagen" descr="Energía-eólica.jpg"/>
          <p:cNvPicPr>
            <a:picLocks noChangeAspect="1"/>
          </p:cNvPicPr>
          <p:nvPr/>
        </p:nvPicPr>
        <p:blipFill>
          <a:blip r:embed="rId3"/>
          <a:stretch>
            <a:fillRect/>
          </a:stretch>
        </p:blipFill>
        <p:spPr>
          <a:xfrm>
            <a:off x="6000760" y="4548195"/>
            <a:ext cx="2857480" cy="2031986"/>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COSTOS.jpg"/>
          <p:cNvPicPr>
            <a:picLocks noChangeAspect="1"/>
          </p:cNvPicPr>
          <p:nvPr/>
        </p:nvPicPr>
        <p:blipFill>
          <a:blip r:embed="rId3"/>
          <a:stretch>
            <a:fillRect/>
          </a:stretch>
        </p:blipFill>
        <p:spPr>
          <a:xfrm>
            <a:off x="-33352" y="5182813"/>
            <a:ext cx="1701792" cy="1648611"/>
          </a:xfrm>
          <a:prstGeom prst="rect">
            <a:avLst/>
          </a:prstGeom>
        </p:spPr>
      </p:pic>
      <p:sp>
        <p:nvSpPr>
          <p:cNvPr id="3" name="2 Marcador de contenido"/>
          <p:cNvSpPr>
            <a:spLocks noGrp="1"/>
          </p:cNvSpPr>
          <p:nvPr>
            <p:ph idx="1"/>
          </p:nvPr>
        </p:nvSpPr>
        <p:spPr>
          <a:xfrm>
            <a:off x="357158" y="1071546"/>
            <a:ext cx="8229600" cy="4525963"/>
          </a:xfrm>
        </p:spPr>
        <p:txBody>
          <a:bodyPr>
            <a:normAutofit fontScale="92500" lnSpcReduction="20000"/>
          </a:bodyPr>
          <a:lstStyle/>
          <a:p>
            <a:r>
              <a:rPr lang="es-MX" dirty="0"/>
              <a:t>El impacto que provoca la operación de una planta de generación eólica en el voltaje del punto de acoplamiento común con la red es uno de los problemas más frecuentes. Este problema, propio de cualquier central generadora, se ve acrecentado debido a que las plantas de generación eólica tienen por lo general una capacidad de generación pequeña, que no justifica un costo adicional en líneas de transmisión que minimicen los efectos de caída de tensión en la impedancia de línea.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Energía </a:t>
            </a:r>
            <a:r>
              <a:rPr lang="es-ES_tradnl"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de Biomasa</a:t>
            </a:r>
            <a:endParaRPr lang="es-MX"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3" name="2 Marcador de contenido"/>
          <p:cNvSpPr>
            <a:spLocks noGrp="1"/>
          </p:cNvSpPr>
          <p:nvPr>
            <p:ph idx="1"/>
          </p:nvPr>
        </p:nvSpPr>
        <p:spPr>
          <a:xfrm>
            <a:off x="457200" y="1600201"/>
            <a:ext cx="8229600" cy="2614618"/>
          </a:xfrm>
        </p:spPr>
        <p:txBody>
          <a:bodyPr>
            <a:normAutofit fontScale="85000" lnSpcReduction="20000"/>
          </a:bodyPr>
          <a:lstStyle/>
          <a:p>
            <a:pPr algn="just"/>
            <a:r>
              <a:rPr lang="es-MX" dirty="0"/>
              <a:t>La energía de biomasa procede de la madera, residuos agrícolas y estiércol. Esta energía es renovable continuamente. Al contrario de las energías eólica y solar, la de la biomasa es fácil de almacenar. En cambio, maneja enormes volúmenes de combustible que hacen que su transporte sea costoso y constituye una prueba a favor de su utilización local y sobre todo rural.</a:t>
            </a:r>
          </a:p>
          <a:p>
            <a:endParaRPr lang="es-MX" dirty="0"/>
          </a:p>
        </p:txBody>
      </p:sp>
      <p:pic>
        <p:nvPicPr>
          <p:cNvPr id="4" name="3 Imagen" descr="Dibujo.JPG"/>
          <p:cNvPicPr>
            <a:picLocks noChangeAspect="1"/>
          </p:cNvPicPr>
          <p:nvPr/>
        </p:nvPicPr>
        <p:blipFill>
          <a:blip r:embed="rId3"/>
          <a:stretch>
            <a:fillRect/>
          </a:stretch>
        </p:blipFill>
        <p:spPr>
          <a:xfrm>
            <a:off x="4214810" y="3786190"/>
            <a:ext cx="4500558" cy="26920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71536" y="0"/>
            <a:ext cx="6372180" cy="1143000"/>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s-ES_tradnl" b="1" dirty="0" smtClean="0">
                <a:ln/>
                <a:solidFill>
                  <a:schemeClr val="accent3"/>
                </a:solidFill>
              </a:rPr>
              <a:t>Tipos de Biomasa</a:t>
            </a:r>
            <a:endParaRPr lang="es-MX" b="1" dirty="0">
              <a:ln/>
              <a:solidFill>
                <a:schemeClr val="accent3"/>
              </a:solidFill>
            </a:endParaRPr>
          </a:p>
        </p:txBody>
      </p:sp>
      <p:pic>
        <p:nvPicPr>
          <p:cNvPr id="4" name="3 Imagen"/>
          <p:cNvPicPr/>
          <p:nvPr/>
        </p:nvPicPr>
        <p:blipFill>
          <a:blip r:embed="rId3">
            <a:extLst>
              <a:ext uri="{28A0092B-C50C-407E-A947-70E740481C1C}">
                <a14:useLocalDpi xmlns:a14="http://schemas.microsoft.com/office/drawing/2010/main" val="0"/>
              </a:ext>
            </a:extLst>
          </a:blip>
          <a:srcRect/>
          <a:stretch>
            <a:fillRect/>
          </a:stretch>
        </p:blipFill>
        <p:spPr bwMode="auto">
          <a:xfrm>
            <a:off x="214282" y="1071546"/>
            <a:ext cx="8643998" cy="5786454"/>
          </a:xfrm>
          <a:prstGeom prst="rect">
            <a:avLst/>
          </a:prstGeom>
          <a:noFill/>
          <a:ln>
            <a:noFill/>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Métodos de Conversión</a:t>
            </a:r>
            <a:endParaRPr lang="es-MX"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
        <p:nvSpPr>
          <p:cNvPr id="3" name="2 Marcador de contenido"/>
          <p:cNvSpPr>
            <a:spLocks noGrp="1"/>
          </p:cNvSpPr>
          <p:nvPr>
            <p:ph idx="1"/>
          </p:nvPr>
        </p:nvSpPr>
        <p:spPr/>
        <p:txBody>
          <a:bodyPr/>
          <a:lstStyle/>
          <a:p>
            <a:r>
              <a:rPr lang="es-MX" dirty="0"/>
              <a:t>Su aprovechamiento puede llevarse a cabo </a:t>
            </a:r>
            <a:r>
              <a:rPr lang="es-MX" dirty="0" smtClean="0"/>
              <a:t>por dos distintos métodos:</a:t>
            </a:r>
          </a:p>
          <a:p>
            <a:endParaRPr lang="es-ES_tradnl" dirty="0"/>
          </a:p>
          <a:p>
            <a:pPr>
              <a:buFont typeface="Wingdings" pitchFamily="2" charset="2"/>
              <a:buChar char="v"/>
            </a:pPr>
            <a:r>
              <a:rPr lang="es-ES_tradnl" dirty="0" smtClean="0"/>
              <a:t>Métodos Termoquímicos</a:t>
            </a:r>
          </a:p>
          <a:p>
            <a:pPr>
              <a:buFont typeface="Wingdings" pitchFamily="2" charset="2"/>
              <a:buChar char="v"/>
            </a:pPr>
            <a:endParaRPr lang="es-ES_tradnl" dirty="0" smtClean="0"/>
          </a:p>
          <a:p>
            <a:pPr>
              <a:buFont typeface="Wingdings" pitchFamily="2" charset="2"/>
              <a:buChar char="v"/>
            </a:pPr>
            <a:r>
              <a:rPr lang="es-ES_tradnl" dirty="0" smtClean="0"/>
              <a:t>Métodos Bioquímicos</a:t>
            </a:r>
            <a:endParaRPr lang="es-MX"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s-ES_tradnl"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Métodos Termoquímicos</a:t>
            </a:r>
            <a:endParaRPr lang="es-MX"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2 Marcador de contenido"/>
          <p:cNvSpPr>
            <a:spLocks noGrp="1"/>
          </p:cNvSpPr>
          <p:nvPr>
            <p:ph idx="1"/>
          </p:nvPr>
        </p:nvSpPr>
        <p:spPr>
          <a:xfrm>
            <a:off x="500034" y="1928802"/>
            <a:ext cx="8229600" cy="4525963"/>
          </a:xfrm>
        </p:spPr>
        <p:txBody>
          <a:bodyPr>
            <a:normAutofit fontScale="85000" lnSpcReduction="20000"/>
          </a:bodyPr>
          <a:lstStyle/>
          <a:p>
            <a:pPr lvl="0"/>
            <a:r>
              <a:rPr lang="es-MX" dirty="0"/>
              <a:t>Combustión directa. </a:t>
            </a:r>
            <a:endParaRPr lang="es-MX" dirty="0" smtClean="0"/>
          </a:p>
          <a:p>
            <a:pPr lvl="0"/>
            <a:endParaRPr lang="es-MX" dirty="0"/>
          </a:p>
          <a:p>
            <a:pPr lvl="0" algn="just">
              <a:buNone/>
            </a:pPr>
            <a:r>
              <a:rPr lang="es-MX" dirty="0" smtClean="0"/>
              <a:t>    Al </a:t>
            </a:r>
            <a:r>
              <a:rPr lang="es-MX" dirty="0"/>
              <a:t>quemar la biomasa (tras reducir su humedad, exponiéndola previamente a la radiación solar en presencia de oxigeno, se desprende calor; éste puede emplearse directamente en viviendas, granjas, industrias, etc. Incluso la biomasa, previamente prensada en forma de briquetas, puede servir como sustituto del carbón o del petróleo en las centrales térmicas, sin más que realizar pequeños cambios en la instalación.</a:t>
            </a:r>
          </a:p>
          <a:p>
            <a:pPr>
              <a:buNone/>
            </a:pPr>
            <a:r>
              <a:rPr lang="es-MX" dirty="0"/>
              <a:t> </a:t>
            </a:r>
          </a:p>
          <a:p>
            <a:endParaRPr lang="es-MX"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28596" y="1428736"/>
            <a:ext cx="8229600" cy="4525963"/>
          </a:xfrm>
        </p:spPr>
        <p:txBody>
          <a:bodyPr/>
          <a:lstStyle/>
          <a:p>
            <a:pPr lvl="0" algn="just"/>
            <a:r>
              <a:rPr lang="es-MX" dirty="0" smtClean="0"/>
              <a:t>Pirólisis:</a:t>
            </a:r>
            <a:endParaRPr lang="es-MX" dirty="0"/>
          </a:p>
          <a:p>
            <a:pPr lvl="0" algn="just"/>
            <a:endParaRPr lang="es-MX" dirty="0" smtClean="0"/>
          </a:p>
          <a:p>
            <a:pPr lvl="0" algn="just">
              <a:buNone/>
            </a:pPr>
            <a:r>
              <a:rPr lang="es-MX" dirty="0"/>
              <a:t> </a:t>
            </a:r>
            <a:r>
              <a:rPr lang="es-MX" dirty="0" smtClean="0"/>
              <a:t>  Consiste en la descomposición de la biomasa a elevada temperatura (500 ºC) y en ausencia de oxígeno, en unas instalaciones que reciben el nombre de gasógenos.</a:t>
            </a:r>
          </a:p>
          <a:p>
            <a:endParaRPr lang="es-MX"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s-ES_tradnl"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Métodos Bioquímicos</a:t>
            </a:r>
            <a:endParaRPr lang="es-MX"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2 Marcador de contenido"/>
          <p:cNvSpPr>
            <a:spLocks noGrp="1"/>
          </p:cNvSpPr>
          <p:nvPr>
            <p:ph idx="1"/>
          </p:nvPr>
        </p:nvSpPr>
        <p:spPr/>
        <p:txBody>
          <a:bodyPr>
            <a:normAutofit/>
          </a:bodyPr>
          <a:lstStyle/>
          <a:p>
            <a:r>
              <a:rPr lang="es-MX" dirty="0"/>
              <a:t>Son procesos que tienen lugar en presencia de microorganismos. Como más importantes, se pueden citar los siguientes</a:t>
            </a:r>
            <a:r>
              <a:rPr lang="es-MX" dirty="0" smtClean="0"/>
              <a:t>:</a:t>
            </a:r>
          </a:p>
          <a:p>
            <a:endParaRPr lang="es-MX" dirty="0" smtClean="0"/>
          </a:p>
          <a:p>
            <a:pPr lvl="0"/>
            <a:r>
              <a:rPr lang="es-MX" dirty="0"/>
              <a:t>Fermentación alcohólica</a:t>
            </a:r>
            <a:r>
              <a:rPr lang="es-MX" dirty="0" smtClean="0"/>
              <a:t>.</a:t>
            </a:r>
            <a:endParaRPr lang="es-MX" dirty="0"/>
          </a:p>
          <a:p>
            <a:pPr lvl="0"/>
            <a:r>
              <a:rPr lang="es-MX" dirty="0"/>
              <a:t>Digestión anaerobia. </a:t>
            </a:r>
          </a:p>
          <a:p>
            <a:pPr lvl="0"/>
            <a:r>
              <a:rPr lang="es-MX" dirty="0"/>
              <a:t>Fotoproducción de </a:t>
            </a:r>
            <a:r>
              <a:rPr lang="es-MX" dirty="0" smtClean="0"/>
              <a:t>combustibles.</a:t>
            </a:r>
            <a:endParaRPr lang="es-MX" dirty="0"/>
          </a:p>
          <a:p>
            <a:endParaRPr lang="es-MX" dirty="0"/>
          </a:p>
          <a:p>
            <a:endParaRPr lang="es-MX"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85804" y="1142984"/>
            <a:ext cx="8229600" cy="4525963"/>
          </a:xfrm>
        </p:spPr>
        <p:txBody>
          <a:bodyPr>
            <a:normAutofit fontScale="85000" lnSpcReduction="10000"/>
          </a:bodyPr>
          <a:lstStyle/>
          <a:p>
            <a:r>
              <a:rPr lang="es-ES_tradnl"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Fermentación alcohólica</a:t>
            </a:r>
          </a:p>
          <a:p>
            <a:endParaRPr lang="es-ES_tradnl" dirty="0"/>
          </a:p>
          <a:p>
            <a:pPr>
              <a:buNone/>
            </a:pPr>
            <a:r>
              <a:rPr lang="es-MX" dirty="0" smtClean="0"/>
              <a:t>    Consiste </a:t>
            </a:r>
            <a:r>
              <a:rPr lang="es-MX" dirty="0"/>
              <a:t>en la transformación, provocada por determinados enzimas, de los hidratos de carbono en etanol. El proceso transcurre en presencia de oxigeno, y el etanol obtenido se recupera por destilación, pudiendo utilizarse como carburante de motores en sustitución de la gasolina. Se calcula que en Brasil circulan 2 millones de vehículos que utilizan como combustible el etanol procedente de la fermentación de los residuos de la caña de azúcar.</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28596" y="1285860"/>
            <a:ext cx="8229600" cy="4525963"/>
          </a:xfrm>
        </p:spPr>
        <p:txBody>
          <a:bodyPr>
            <a:normAutofit fontScale="85000" lnSpcReduction="20000"/>
          </a:bodyPr>
          <a:lstStyle/>
          <a:p>
            <a:pPr lvl="0"/>
            <a:r>
              <a:rPr lang="es-MX" b="1" dirty="0">
                <a:ln w="18000">
                  <a:solidFill>
                    <a:schemeClr val="accent2">
                      <a:satMod val="140000"/>
                    </a:schemeClr>
                  </a:solidFill>
                  <a:prstDash val="solid"/>
                  <a:miter lim="800000"/>
                </a:ln>
                <a:noFill/>
                <a:effectLst>
                  <a:outerShdw blurRad="25500" dist="23000" dir="7020000" algn="tl">
                    <a:srgbClr val="000000">
                      <a:alpha val="50000"/>
                    </a:srgbClr>
                  </a:outerShdw>
                </a:effectLst>
              </a:rPr>
              <a:t>Digestión anaerobia. </a:t>
            </a:r>
            <a:endParaRPr lang="es-MX"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endParaRPr>
          </a:p>
          <a:p>
            <a:pPr lvl="0"/>
            <a:endParaRPr lang="es-MX" dirty="0"/>
          </a:p>
          <a:p>
            <a:pPr lvl="0">
              <a:buNone/>
            </a:pPr>
            <a:r>
              <a:rPr lang="es-MX" dirty="0" smtClean="0"/>
              <a:t>    Este </a:t>
            </a:r>
            <a:r>
              <a:rPr lang="es-MX" dirty="0"/>
              <a:t>proceso tiene lugar por la acción de determinadas bacterias que, en ausencia de oxígeno y a una temperatura de alrededor de 30 ºC, transforman la biomasa en biogás, constituido principalmente por metano y dióxido de carbono y que se puede utilizar en motores de combustión; de esta forma se consigue el autoabastecimiento energético de algunas granjas e instalaciones agrícolas. También se puede emplear el biogás directamente como combustible para la obtención de calor.</a:t>
            </a:r>
          </a:p>
          <a:p>
            <a:endParaRPr lang="es-MX"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28596" y="1046177"/>
            <a:ext cx="8229600" cy="4525963"/>
          </a:xfrm>
        </p:spPr>
        <p:txBody>
          <a:bodyPr>
            <a:normAutofit fontScale="85000" lnSpcReduction="10000"/>
          </a:bodyPr>
          <a:lstStyle/>
          <a:p>
            <a:pPr lvl="0"/>
            <a:r>
              <a:rPr lang="es-MX" b="1" dirty="0">
                <a:ln w="18000">
                  <a:solidFill>
                    <a:schemeClr val="accent2">
                      <a:satMod val="140000"/>
                    </a:schemeClr>
                  </a:solidFill>
                  <a:prstDash val="solid"/>
                  <a:miter lim="800000"/>
                </a:ln>
                <a:noFill/>
                <a:effectLst>
                  <a:outerShdw blurRad="25500" dist="23000" dir="7020000" algn="tl">
                    <a:srgbClr val="000000">
                      <a:alpha val="50000"/>
                    </a:srgbClr>
                  </a:outerShdw>
                </a:effectLst>
              </a:rPr>
              <a:t>Fotoproducción de combustibles. </a:t>
            </a:r>
            <a:endParaRPr lang="es-MX"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endParaRPr>
          </a:p>
          <a:p>
            <a:pPr lvl="0"/>
            <a:endParaRPr lang="es-MX" dirty="0"/>
          </a:p>
          <a:p>
            <a:pPr lvl="0" algn="just">
              <a:buNone/>
            </a:pPr>
            <a:r>
              <a:rPr lang="es-MX" dirty="0" smtClean="0"/>
              <a:t>    Mediante </a:t>
            </a:r>
            <a:r>
              <a:rPr lang="es-MX" dirty="0"/>
              <a:t>la acción de ciertos microorganismos, a partir del agua y de algunos compuestos orgánicos se puede obtener hidrógeno, de utilización directa como combustible o para la producción de energía eléctrica. Del mismo modo, también resulta factible a partir de nitrógeno, vapor de agua y algunos compuestos químicos-obtener amoníaco e hidracina (N</a:t>
            </a:r>
            <a:r>
              <a:rPr lang="es-MX" baseline="-25000" dirty="0"/>
              <a:t>2</a:t>
            </a:r>
            <a:r>
              <a:rPr lang="es-MX" dirty="0"/>
              <a:t>H</a:t>
            </a:r>
            <a:r>
              <a:rPr lang="es-MX" baseline="-25000" dirty="0"/>
              <a:t>4</a:t>
            </a:r>
            <a:r>
              <a:rPr lang="es-MX" dirty="0"/>
              <a:t>) esta última, muy utilizada como combustible en la propulsión de cohetes.</a:t>
            </a:r>
          </a:p>
          <a:p>
            <a:endParaRPr lang="es-MX"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es-ES_tradnl"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Energía </a:t>
            </a:r>
            <a:r>
              <a:rPr lang="es-ES_tradnl"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Maremotriz</a:t>
            </a:r>
            <a:endParaRPr lang="es-MX"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2 Marcador de contenido"/>
          <p:cNvSpPr>
            <a:spLocks noGrp="1"/>
          </p:cNvSpPr>
          <p:nvPr>
            <p:ph idx="1"/>
          </p:nvPr>
        </p:nvSpPr>
        <p:spPr>
          <a:xfrm>
            <a:off x="457200" y="1600201"/>
            <a:ext cx="8229600" cy="3043245"/>
          </a:xfrm>
        </p:spPr>
        <p:txBody>
          <a:bodyPr>
            <a:normAutofit fontScale="70000" lnSpcReduction="20000"/>
          </a:bodyPr>
          <a:lstStyle/>
          <a:p>
            <a:pPr algn="just"/>
            <a:r>
              <a:rPr lang="es-MX" dirty="0"/>
              <a:t>La amplitud de las mareas da lugar a que el agua de los mares contenga energía cinética. Esta energía, denominada mareomotriz,  se puede utilizar mediante la construcción de diques que cierran una bahía para conseguir recoger y almacenar el agua cuando sube la marea. El agua marina se retiene mediante compuertas hasta la bajamar y se libera en las horas </a:t>
            </a:r>
            <a:r>
              <a:rPr lang="es-MX" dirty="0" err="1"/>
              <a:t>intermareales</a:t>
            </a:r>
            <a:r>
              <a:rPr lang="es-MX" dirty="0"/>
              <a:t> para que,  aprovechando la energía potencial originada por el desnivel mar-dique, puedan accionar las turbinas que, acopladas a un generador eléctrico, producen electricidad, </a:t>
            </a:r>
          </a:p>
        </p:txBody>
      </p:sp>
      <p:pic>
        <p:nvPicPr>
          <p:cNvPr id="4" name="3 Imagen"/>
          <p:cNvPicPr/>
          <p:nvPr/>
        </p:nvPicPr>
        <p:blipFill>
          <a:blip r:embed="rId3"/>
          <a:srcRect/>
          <a:stretch>
            <a:fillRect/>
          </a:stretch>
        </p:blipFill>
        <p:spPr bwMode="auto">
          <a:xfrm>
            <a:off x="1566885" y="4500570"/>
            <a:ext cx="6076949" cy="2219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71472" y="500043"/>
            <a:ext cx="8229600" cy="3786214"/>
          </a:xfrm>
        </p:spPr>
        <p:txBody>
          <a:bodyPr>
            <a:normAutofit fontScale="70000" lnSpcReduction="20000"/>
          </a:bodyPr>
          <a:lstStyle/>
          <a:p>
            <a:pPr algn="just"/>
            <a:r>
              <a:rPr lang="es-MX" dirty="0"/>
              <a:t>Como ya se ha señalado, los principios físicos y de ingeniería de la generación de potencia utilizando las mareas son relativamente sencillos. </a:t>
            </a:r>
          </a:p>
          <a:p>
            <a:pPr algn="just"/>
            <a:r>
              <a:rPr lang="es-MX" dirty="0" smtClean="0"/>
              <a:t>Diques</a:t>
            </a:r>
            <a:r>
              <a:rPr lang="es-MX" dirty="0"/>
              <a:t>, construidos en estuarios adecuados, se diseñan para extraer energía de la subida y bajada de las mareas, utilizando turbinas localizadas en conductos que atraviesan  </a:t>
            </a:r>
            <a:r>
              <a:rPr lang="es-MX" dirty="0" smtClean="0"/>
              <a:t>l</a:t>
            </a:r>
          </a:p>
          <a:p>
            <a:pPr algn="just"/>
            <a:r>
              <a:rPr lang="es-MX" dirty="0" smtClean="0"/>
              <a:t>os </a:t>
            </a:r>
            <a:r>
              <a:rPr lang="es-MX" dirty="0"/>
              <a:t>diques. La energía potencial, originada por la diferencia del nivel del agua en los diques, se convierte en energía cinética debido al rápido movimiento del agua al pasar a través de las turbinas. Las palas o álabes  de las turbinas, al girar, convierten la energía cinética del agua en mecánica de rotación, la cual permite accionar un generador para producir electricidad.</a:t>
            </a:r>
          </a:p>
          <a:p>
            <a:endParaRPr lang="es-MX" dirty="0"/>
          </a:p>
        </p:txBody>
      </p:sp>
      <p:pic>
        <p:nvPicPr>
          <p:cNvPr id="4" name="3 Imagen" descr="Dique_Jose_Ig_de_la_Roza.jpg"/>
          <p:cNvPicPr>
            <a:picLocks noChangeAspect="1"/>
          </p:cNvPicPr>
          <p:nvPr/>
        </p:nvPicPr>
        <p:blipFill>
          <a:blip r:embed="rId3"/>
          <a:stretch>
            <a:fillRect/>
          </a:stretch>
        </p:blipFill>
        <p:spPr>
          <a:xfrm>
            <a:off x="5214974" y="3929066"/>
            <a:ext cx="3714744" cy="2786058"/>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42984"/>
            <a:ext cx="8229600" cy="4525963"/>
          </a:xfrm>
        </p:spPr>
        <p:txBody>
          <a:bodyPr>
            <a:normAutofit/>
          </a:bodyPr>
          <a:lstStyle/>
          <a:p>
            <a:r>
              <a:rPr lang="es-MX" dirty="0"/>
              <a:t>Una central mareomotriz puede diseñarse para operar de distintas formas, las cuales dependen del número de ciclos y del sentido de aprovechamiento de las mareas</a:t>
            </a:r>
            <a:r>
              <a:rPr lang="es-MX" dirty="0" smtClean="0"/>
              <a:t>.</a:t>
            </a:r>
          </a:p>
          <a:p>
            <a:endParaRPr lang="es-MX" dirty="0" smtClean="0"/>
          </a:p>
          <a:p>
            <a:pPr>
              <a:buFont typeface="Wingdings" pitchFamily="2" charset="2"/>
              <a:buChar char="ü"/>
            </a:pPr>
            <a:r>
              <a:rPr lang="es-ES_tradnl" dirty="0" smtClean="0"/>
              <a:t>Ciclo elemental Simple</a:t>
            </a:r>
          </a:p>
          <a:p>
            <a:pPr>
              <a:buFont typeface="Wingdings" pitchFamily="2" charset="2"/>
              <a:buChar char="ü"/>
            </a:pPr>
            <a:r>
              <a:rPr lang="es-ES_tradnl" dirty="0" smtClean="0"/>
              <a:t>Ciclo elemental Doble</a:t>
            </a:r>
          </a:p>
          <a:p>
            <a:pPr>
              <a:buFont typeface="Wingdings" pitchFamily="2" charset="2"/>
              <a:buChar char="ü"/>
            </a:pPr>
            <a:r>
              <a:rPr lang="es-ES_tradnl" dirty="0" smtClean="0"/>
              <a:t>Ciclo elemental Múltiple</a:t>
            </a:r>
            <a:endParaRPr lang="es-MX" dirty="0" smtClean="0"/>
          </a:p>
          <a:p>
            <a:pPr>
              <a:buNone/>
            </a:pPr>
            <a:endParaRPr lang="es-MX"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scene3d>
              <a:camera prst="orthographicFront"/>
              <a:lightRig rig="flat" dir="tl"/>
            </a:scene3d>
            <a:sp3d contourW="19050" prstMaterial="clear">
              <a:bevelT w="50800" h="50800"/>
              <a:contourClr>
                <a:schemeClr val="accent5">
                  <a:tint val="70000"/>
                  <a:satMod val="180000"/>
                  <a:alpha val="70000"/>
                </a:schemeClr>
              </a:contourClr>
            </a:sp3d>
          </a:bodyPr>
          <a:lstStyle/>
          <a:p>
            <a:r>
              <a:rPr lang="es-ES_tradnl" b="1" dirty="0" smtClean="0">
                <a:ln/>
                <a:solidFill>
                  <a:schemeClr val="accent5">
                    <a:tint val="50000"/>
                    <a:satMod val="180000"/>
                  </a:schemeClr>
                </a:solidFill>
              </a:rPr>
              <a:t>Ciclo elemental de Simple efecto</a:t>
            </a:r>
            <a:endParaRPr lang="es-MX" b="1" dirty="0">
              <a:ln/>
              <a:solidFill>
                <a:schemeClr val="accent5">
                  <a:tint val="50000"/>
                  <a:satMod val="180000"/>
                </a:schemeClr>
              </a:solidFill>
            </a:endParaRPr>
          </a:p>
        </p:txBody>
      </p:sp>
      <p:sp>
        <p:nvSpPr>
          <p:cNvPr id="3" name="2 Marcador de contenido"/>
          <p:cNvSpPr>
            <a:spLocks noGrp="1"/>
          </p:cNvSpPr>
          <p:nvPr>
            <p:ph idx="1"/>
          </p:nvPr>
        </p:nvSpPr>
        <p:spPr/>
        <p:txBody>
          <a:bodyPr/>
          <a:lstStyle/>
          <a:p>
            <a:r>
              <a:rPr lang="es-MX" dirty="0"/>
              <a:t>Cuando la instalación se diseña para aprovechar la energía  únicamente  en la etapa de vaciado de un estuario, es decir, durante la bajamar, se dice que ésta opera en un ciclo elemental de simple </a:t>
            </a:r>
            <a:r>
              <a:rPr lang="es-MX" dirty="0" smtClean="0"/>
              <a:t>efecto.</a:t>
            </a:r>
          </a:p>
          <a:p>
            <a:r>
              <a:rPr lang="es-MX" dirty="0"/>
              <a:t>Esta forma de operar limita la energía eléctrica generada, ya que solamente se aprovecha el </a:t>
            </a:r>
            <a:r>
              <a:rPr lang="es-MX" dirty="0" err="1"/>
              <a:t>ﬂujo</a:t>
            </a:r>
            <a:r>
              <a:rPr lang="es-MX" dirty="0"/>
              <a:t> de agua en un </a:t>
            </a:r>
            <a:r>
              <a:rPr lang="es-MX" dirty="0" smtClean="0"/>
              <a:t>sentido </a:t>
            </a:r>
            <a:endParaRPr lang="es-MX"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p:nvPr/>
        </p:nvPicPr>
        <p:blipFill>
          <a:blip r:embed="rId3"/>
          <a:srcRect/>
          <a:stretch>
            <a:fillRect/>
          </a:stretch>
        </p:blipFill>
        <p:spPr bwMode="auto">
          <a:xfrm>
            <a:off x="4357686" y="0"/>
            <a:ext cx="4580103" cy="6405151"/>
          </a:xfrm>
          <a:prstGeom prst="rect">
            <a:avLst/>
          </a:prstGeom>
          <a:noFill/>
          <a:ln w="9525">
            <a:noFill/>
            <a:miter lim="800000"/>
            <a:headEnd/>
            <a:tailEnd/>
          </a:ln>
        </p:spPr>
      </p:pic>
      <p:sp>
        <p:nvSpPr>
          <p:cNvPr id="5" name="4 CuadroTexto"/>
          <p:cNvSpPr txBox="1"/>
          <p:nvPr/>
        </p:nvSpPr>
        <p:spPr>
          <a:xfrm>
            <a:off x="785786" y="2928934"/>
            <a:ext cx="3500462" cy="923330"/>
          </a:xfrm>
          <a:prstGeom prst="rect">
            <a:avLst/>
          </a:prstGeom>
          <a:noFill/>
        </p:spPr>
        <p:txBody>
          <a:bodyPr wrap="square" rtlCol="0">
            <a:spAutoFit/>
          </a:bodyPr>
          <a:lstStyle/>
          <a:p>
            <a:r>
              <a:rPr lang="es-MX" dirty="0"/>
              <a:t>Esquema conceptual de una central mareomotriz de ciclo elemental de simple efecto</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scene3d>
              <a:camera prst="orthographicFront"/>
              <a:lightRig rig="flat" dir="tl"/>
            </a:scene3d>
            <a:sp3d contourW="19050" prstMaterial="clear">
              <a:bevelT w="50800" h="50800"/>
              <a:contourClr>
                <a:schemeClr val="accent5">
                  <a:tint val="70000"/>
                  <a:satMod val="180000"/>
                  <a:alpha val="70000"/>
                </a:schemeClr>
              </a:contourClr>
            </a:sp3d>
          </a:bodyPr>
          <a:lstStyle/>
          <a:p>
            <a:r>
              <a:rPr lang="es-ES_tradnl" b="1" dirty="0" smtClean="0">
                <a:ln/>
                <a:solidFill>
                  <a:schemeClr val="accent5">
                    <a:tint val="50000"/>
                    <a:satMod val="180000"/>
                  </a:schemeClr>
                </a:solidFill>
              </a:rPr>
              <a:t>Ciclo elemental de Doble efecto</a:t>
            </a:r>
            <a:endParaRPr lang="es-MX" b="1" dirty="0">
              <a:ln/>
              <a:solidFill>
                <a:schemeClr val="accent5">
                  <a:tint val="50000"/>
                  <a:satMod val="180000"/>
                </a:schemeClr>
              </a:solidFill>
            </a:endParaRPr>
          </a:p>
        </p:txBody>
      </p:sp>
      <p:sp>
        <p:nvSpPr>
          <p:cNvPr id="3" name="2 Marcador de contenido"/>
          <p:cNvSpPr>
            <a:spLocks noGrp="1"/>
          </p:cNvSpPr>
          <p:nvPr>
            <p:ph idx="1"/>
          </p:nvPr>
        </p:nvSpPr>
        <p:spPr/>
        <p:txBody>
          <a:bodyPr>
            <a:normAutofit/>
          </a:bodyPr>
          <a:lstStyle/>
          <a:p>
            <a:pPr algn="just"/>
            <a:r>
              <a:rPr lang="es-MX" dirty="0"/>
              <a:t>Este tipo de instalaciones aprovechan la energía del agua en dos sentidos:</a:t>
            </a:r>
          </a:p>
          <a:p>
            <a:pPr algn="just"/>
            <a:r>
              <a:rPr lang="es-MX" dirty="0"/>
              <a:t>Para ello se recurre al empleo de canalizaciones de entrada y canalizaciones de salida </a:t>
            </a:r>
          </a:p>
          <a:p>
            <a:pPr algn="just"/>
            <a:r>
              <a:rPr lang="es-MX" dirty="0"/>
              <a:t>o a la utilización de un único tipo de canalizaciones, pero equipadas con turbinas que pueden trabajar en los dos sentidos </a:t>
            </a:r>
          </a:p>
          <a:p>
            <a:endParaRPr lang="es-MX"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43438" y="2857496"/>
            <a:ext cx="3286148" cy="714380"/>
          </a:xfrm>
        </p:spPr>
        <p:txBody>
          <a:bodyPr>
            <a:normAutofit lnSpcReduction="10000"/>
          </a:bodyPr>
          <a:lstStyle/>
          <a:p>
            <a:pPr marL="0">
              <a:buNone/>
            </a:pPr>
            <a:r>
              <a:rPr lang="es-MX" sz="2100" dirty="0"/>
              <a:t>central mareomotriz de ciclo elemental de doble efecto </a:t>
            </a:r>
          </a:p>
          <a:p>
            <a:endParaRPr lang="es-MX" dirty="0"/>
          </a:p>
        </p:txBody>
      </p:sp>
      <p:pic>
        <p:nvPicPr>
          <p:cNvPr id="4" name="3 Imagen"/>
          <p:cNvPicPr/>
          <p:nvPr/>
        </p:nvPicPr>
        <p:blipFill>
          <a:blip r:embed="rId3"/>
          <a:srcRect/>
          <a:stretch>
            <a:fillRect/>
          </a:stretch>
        </p:blipFill>
        <p:spPr bwMode="auto">
          <a:xfrm>
            <a:off x="500034" y="-24"/>
            <a:ext cx="4000528"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r>
              <a:rPr lang="es-MX" dirty="0"/>
              <a:t>utilizan varios embalses y tienen como objetivo paliar los valles de producción energética que se producen en las instalaciones de ciclo elemental. Existen muchas propuestas de diseño de embalses múltiples, todas ellas encaminadas a adecuar la producción energética a las horas de demanda</a:t>
            </a:r>
          </a:p>
        </p:txBody>
      </p:sp>
      <p:sp>
        <p:nvSpPr>
          <p:cNvPr id="4" name="1 Título"/>
          <p:cNvSpPr>
            <a:spLocks noGrp="1"/>
          </p:cNvSpPr>
          <p:nvPr>
            <p:ph type="title"/>
          </p:nvPr>
        </p:nvSpPr>
        <p:spPr/>
        <p:txBody>
          <a:bodyPr>
            <a:normAutofit/>
            <a:scene3d>
              <a:camera prst="orthographicFront"/>
              <a:lightRig rig="flat" dir="tl"/>
            </a:scene3d>
            <a:sp3d contourW="19050" prstMaterial="clear">
              <a:bevelT w="50800" h="50800"/>
              <a:contourClr>
                <a:schemeClr val="accent5">
                  <a:tint val="70000"/>
                  <a:satMod val="180000"/>
                  <a:alpha val="70000"/>
                </a:schemeClr>
              </a:contourClr>
            </a:sp3d>
          </a:bodyPr>
          <a:lstStyle/>
          <a:p>
            <a:r>
              <a:rPr lang="es-ES_tradnl" b="1" dirty="0" smtClean="0">
                <a:ln/>
                <a:solidFill>
                  <a:schemeClr val="accent5">
                    <a:tint val="50000"/>
                    <a:satMod val="180000"/>
                  </a:schemeClr>
                </a:solidFill>
              </a:rPr>
              <a:t>Ciclo elemental Múltiple</a:t>
            </a:r>
            <a:endParaRPr lang="es-MX" b="1" dirty="0">
              <a:ln/>
              <a:solidFill>
                <a:schemeClr val="accent5">
                  <a:tint val="50000"/>
                  <a:satMod val="180000"/>
                </a:schemeClr>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00298" y="4929199"/>
            <a:ext cx="4000528" cy="785818"/>
          </a:xfrm>
        </p:spPr>
        <p:txBody>
          <a:bodyPr>
            <a:normAutofit fontScale="62500" lnSpcReduction="20000"/>
          </a:bodyPr>
          <a:lstStyle/>
          <a:p>
            <a:r>
              <a:rPr lang="es-MX" dirty="0"/>
              <a:t>Esquema conceptual de central mareomotriz de ciclo múltiple</a:t>
            </a:r>
          </a:p>
          <a:p>
            <a:endParaRPr lang="es-MX" dirty="0"/>
          </a:p>
        </p:txBody>
      </p:sp>
      <p:pic>
        <p:nvPicPr>
          <p:cNvPr id="4" name="3 Imagen"/>
          <p:cNvPicPr/>
          <p:nvPr/>
        </p:nvPicPr>
        <p:blipFill>
          <a:blip r:embed="rId3"/>
          <a:srcRect/>
          <a:stretch>
            <a:fillRect/>
          </a:stretch>
        </p:blipFill>
        <p:spPr bwMode="auto">
          <a:xfrm>
            <a:off x="1214414" y="428604"/>
            <a:ext cx="7087900" cy="398051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scene3d>
              <a:camera prst="orthographicFront"/>
              <a:lightRig rig="balanced" dir="t">
                <a:rot lat="0" lon="0" rev="2100000"/>
              </a:lightRig>
            </a:scene3d>
            <a:sp3d extrusionH="57150" prstMaterial="metal">
              <a:bevelT w="38100" h="25400"/>
              <a:contourClr>
                <a:schemeClr val="bg2"/>
              </a:contourClr>
            </a:sp3d>
          </a:bodyPr>
          <a:lstStyle/>
          <a:p>
            <a:r>
              <a:rPr lang="es-ES_tradnl" b="1" dirty="0" smtClean="0">
                <a:ln w="50800"/>
                <a:solidFill>
                  <a:schemeClr val="bg1">
                    <a:shade val="50000"/>
                  </a:schemeClr>
                </a:solidFill>
              </a:rPr>
              <a:t>Tipos de Turbina</a:t>
            </a:r>
            <a:endParaRPr lang="es-MX" b="1" dirty="0">
              <a:ln w="50800"/>
              <a:solidFill>
                <a:schemeClr val="bg1">
                  <a:shade val="50000"/>
                </a:schemeClr>
              </a:solidFill>
            </a:endParaRPr>
          </a:p>
        </p:txBody>
      </p:sp>
      <p:sp>
        <p:nvSpPr>
          <p:cNvPr id="3" name="2 Marcador de contenido"/>
          <p:cNvSpPr>
            <a:spLocks noGrp="1"/>
          </p:cNvSpPr>
          <p:nvPr>
            <p:ph idx="1"/>
          </p:nvPr>
        </p:nvSpPr>
        <p:spPr/>
        <p:txBody>
          <a:bodyPr>
            <a:normAutofit fontScale="85000" lnSpcReduction="10000"/>
          </a:bodyPr>
          <a:lstStyle/>
          <a:p>
            <a:r>
              <a:rPr lang="es-MX" dirty="0" smtClean="0"/>
              <a:t>La </a:t>
            </a:r>
            <a:r>
              <a:rPr lang="es-MX" dirty="0"/>
              <a:t>turbina de bulbo </a:t>
            </a:r>
            <a:r>
              <a:rPr lang="es-MX" dirty="0" smtClean="0"/>
              <a:t>axial</a:t>
            </a:r>
            <a:r>
              <a:rPr lang="es-MX" dirty="0"/>
              <a:t>:</a:t>
            </a:r>
            <a:r>
              <a:rPr lang="es-MX" dirty="0" smtClean="0"/>
              <a:t> se </a:t>
            </a:r>
            <a:r>
              <a:rPr lang="es-MX" dirty="0"/>
              <a:t>instala junto con el generador eléctrico en un habitáculo en forma de bulbo situado en el conducto de paso del </a:t>
            </a:r>
            <a:r>
              <a:rPr lang="es-MX" dirty="0" smtClean="0"/>
              <a:t>agua.</a:t>
            </a:r>
          </a:p>
          <a:p>
            <a:endParaRPr lang="es-MX" dirty="0" smtClean="0"/>
          </a:p>
          <a:p>
            <a:r>
              <a:rPr lang="es-MX" dirty="0"/>
              <a:t>L</a:t>
            </a:r>
            <a:r>
              <a:rPr lang="es-MX" dirty="0" smtClean="0"/>
              <a:t>a </a:t>
            </a:r>
            <a:r>
              <a:rPr lang="es-MX" dirty="0"/>
              <a:t>turbina </a:t>
            </a:r>
            <a:r>
              <a:rPr lang="es-MX" dirty="0" err="1"/>
              <a:t>Kaplan</a:t>
            </a:r>
            <a:r>
              <a:rPr lang="es-MX" dirty="0"/>
              <a:t> tubular, la cual se conecta al generador que se encuentra en el exterior del conducto de </a:t>
            </a:r>
            <a:r>
              <a:rPr lang="es-MX" dirty="0" err="1"/>
              <a:t>ﬂujo</a:t>
            </a:r>
            <a:r>
              <a:rPr lang="es-MX" dirty="0"/>
              <a:t> del </a:t>
            </a:r>
            <a:r>
              <a:rPr lang="es-MX" dirty="0" smtClean="0"/>
              <a:t>agua.</a:t>
            </a:r>
          </a:p>
          <a:p>
            <a:pPr>
              <a:buNone/>
            </a:pPr>
            <a:endParaRPr lang="es-MX" dirty="0" smtClean="0"/>
          </a:p>
          <a:p>
            <a:r>
              <a:rPr lang="es-MX" dirty="0"/>
              <a:t>L</a:t>
            </a:r>
            <a:r>
              <a:rPr lang="es-MX" dirty="0" smtClean="0"/>
              <a:t>a </a:t>
            </a:r>
            <a:r>
              <a:rPr lang="es-MX" dirty="0"/>
              <a:t>turbina de rotor anular, la cual lleva integrado el generador eléctrico alrededor del rodete de sus álabes, constituyendo ambos una unidad </a:t>
            </a:r>
            <a:r>
              <a:rPr lang="es-MX" dirty="0" smtClean="0"/>
              <a:t>compacta.</a:t>
            </a:r>
            <a:endParaRPr lang="es-MX" dirty="0"/>
          </a:p>
          <a:p>
            <a:endParaRPr lang="es-MX"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p:nvPr/>
        </p:nvPicPr>
        <p:blipFill>
          <a:blip r:embed="rId3"/>
          <a:srcRect/>
          <a:stretch>
            <a:fillRect/>
          </a:stretch>
        </p:blipFill>
        <p:spPr bwMode="auto">
          <a:xfrm>
            <a:off x="428596" y="214290"/>
            <a:ext cx="4095750" cy="2120890"/>
          </a:xfrm>
          <a:prstGeom prst="rect">
            <a:avLst/>
          </a:prstGeom>
          <a:noFill/>
          <a:ln w="9525">
            <a:noFill/>
            <a:miter lim="800000"/>
            <a:headEnd/>
            <a:tailEnd/>
          </a:ln>
        </p:spPr>
      </p:pic>
      <p:pic>
        <p:nvPicPr>
          <p:cNvPr id="5" name="4 Imagen"/>
          <p:cNvPicPr/>
          <p:nvPr/>
        </p:nvPicPr>
        <p:blipFill>
          <a:blip r:embed="rId4"/>
          <a:srcRect/>
          <a:stretch>
            <a:fillRect/>
          </a:stretch>
        </p:blipFill>
        <p:spPr bwMode="auto">
          <a:xfrm>
            <a:off x="4864838" y="2357430"/>
            <a:ext cx="4136318" cy="2113806"/>
          </a:xfrm>
          <a:prstGeom prst="rect">
            <a:avLst/>
          </a:prstGeom>
          <a:noFill/>
          <a:ln w="9525">
            <a:noFill/>
            <a:miter lim="800000"/>
            <a:headEnd/>
            <a:tailEnd/>
          </a:ln>
        </p:spPr>
      </p:pic>
      <p:pic>
        <p:nvPicPr>
          <p:cNvPr id="6" name="5 Imagen"/>
          <p:cNvPicPr/>
          <p:nvPr/>
        </p:nvPicPr>
        <p:blipFill>
          <a:blip r:embed="rId5"/>
          <a:srcRect/>
          <a:stretch>
            <a:fillRect/>
          </a:stretch>
        </p:blipFill>
        <p:spPr bwMode="auto">
          <a:xfrm>
            <a:off x="357158" y="4500570"/>
            <a:ext cx="4133850" cy="2126581"/>
          </a:xfrm>
          <a:prstGeom prst="rect">
            <a:avLst/>
          </a:prstGeom>
          <a:noFill/>
          <a:ln w="9525">
            <a:noFill/>
            <a:miter lim="800000"/>
            <a:headEnd/>
            <a:tailEnd/>
          </a:ln>
        </p:spPr>
      </p:pic>
      <p:sp>
        <p:nvSpPr>
          <p:cNvPr id="7" name="6 CuadroTexto"/>
          <p:cNvSpPr txBox="1"/>
          <p:nvPr/>
        </p:nvSpPr>
        <p:spPr>
          <a:xfrm>
            <a:off x="5786446" y="928670"/>
            <a:ext cx="2714644" cy="369332"/>
          </a:xfrm>
          <a:prstGeom prst="rect">
            <a:avLst/>
          </a:prstGeom>
          <a:noFill/>
        </p:spPr>
        <p:txBody>
          <a:bodyPr wrap="square" rtlCol="0">
            <a:spAutoFit/>
          </a:bodyPr>
          <a:lstStyle/>
          <a:p>
            <a:r>
              <a:rPr lang="es-MX" dirty="0"/>
              <a:t>Turbina de bulbo axial.</a:t>
            </a:r>
          </a:p>
        </p:txBody>
      </p:sp>
      <p:sp>
        <p:nvSpPr>
          <p:cNvPr id="8" name="7 CuadroTexto"/>
          <p:cNvSpPr txBox="1"/>
          <p:nvPr/>
        </p:nvSpPr>
        <p:spPr>
          <a:xfrm>
            <a:off x="1142976" y="3286124"/>
            <a:ext cx="2714644" cy="369332"/>
          </a:xfrm>
          <a:prstGeom prst="rect">
            <a:avLst/>
          </a:prstGeom>
          <a:noFill/>
        </p:spPr>
        <p:txBody>
          <a:bodyPr wrap="square" rtlCol="0">
            <a:spAutoFit/>
          </a:bodyPr>
          <a:lstStyle/>
          <a:p>
            <a:r>
              <a:rPr lang="es-MX" dirty="0"/>
              <a:t>Turbina </a:t>
            </a:r>
            <a:r>
              <a:rPr lang="es-MX" dirty="0" err="1"/>
              <a:t>Kaplan</a:t>
            </a:r>
            <a:r>
              <a:rPr lang="es-MX" dirty="0"/>
              <a:t> tubular.</a:t>
            </a:r>
          </a:p>
        </p:txBody>
      </p:sp>
      <p:sp>
        <p:nvSpPr>
          <p:cNvPr id="9" name="8 CuadroTexto"/>
          <p:cNvSpPr txBox="1"/>
          <p:nvPr/>
        </p:nvSpPr>
        <p:spPr>
          <a:xfrm>
            <a:off x="5572132" y="5429264"/>
            <a:ext cx="2714644" cy="369332"/>
          </a:xfrm>
          <a:prstGeom prst="rect">
            <a:avLst/>
          </a:prstGeom>
          <a:noFill/>
        </p:spPr>
        <p:txBody>
          <a:bodyPr wrap="square" rtlCol="0">
            <a:spAutoFit/>
          </a:bodyPr>
          <a:lstStyle/>
          <a:p>
            <a:r>
              <a:rPr lang="es-MX" dirty="0"/>
              <a:t>Turbina de Rotor Anular.</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r>
              <a:rPr lang="es-ES_tradnl"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Fuentes de Energía No Renovable</a:t>
            </a:r>
            <a:endParaRPr lang="es-MX"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2 Marcador de contenido"/>
          <p:cNvSpPr>
            <a:spLocks noGrp="1"/>
          </p:cNvSpPr>
          <p:nvPr>
            <p:ph idx="1"/>
          </p:nvPr>
        </p:nvSpPr>
        <p:spPr>
          <a:xfrm>
            <a:off x="428596" y="2428868"/>
            <a:ext cx="8229600" cy="3257560"/>
          </a:xfrm>
        </p:spPr>
        <p:txBody>
          <a:bodyPr/>
          <a:lstStyle/>
          <a:p>
            <a:pPr lvl="0"/>
            <a:r>
              <a:rPr lang="es-MX"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Carbón</a:t>
            </a:r>
          </a:p>
          <a:p>
            <a:pPr lvl="0"/>
            <a:r>
              <a:rPr lang="es-MX"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Petróleo</a:t>
            </a:r>
          </a:p>
          <a:p>
            <a:pPr lvl="0"/>
            <a:r>
              <a:rPr lang="es-MX"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Gas Natural</a:t>
            </a:r>
          </a:p>
          <a:p>
            <a:pPr lvl="0"/>
            <a:r>
              <a:rPr lang="es-MX"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Energía Nuclear</a:t>
            </a:r>
          </a:p>
          <a:p>
            <a:endParaRPr lang="es-MX"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_tradnl"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Carbón</a:t>
            </a:r>
            <a:r>
              <a:rPr lang="es-ES_tradnl"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
            </a:r>
            <a:br>
              <a:rPr lang="es-ES_tradnl"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br>
            <a:r>
              <a:rPr lang="es-ES_tradnl"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 (</a:t>
            </a:r>
            <a:r>
              <a:rPr lang="es-ES_tradnl" b="1" spc="300" dirty="0" err="1"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Carboeléctricas</a:t>
            </a:r>
            <a:r>
              <a:rPr lang="es-ES_tradnl"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a:t>
            </a:r>
            <a:endParaRPr lang="es-MX"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3" name="2 Marcador de contenido"/>
          <p:cNvSpPr>
            <a:spLocks noGrp="1"/>
          </p:cNvSpPr>
          <p:nvPr>
            <p:ph idx="1"/>
          </p:nvPr>
        </p:nvSpPr>
        <p:spPr>
          <a:xfrm>
            <a:off x="571472" y="2143116"/>
            <a:ext cx="8229600" cy="4525963"/>
          </a:xfrm>
        </p:spPr>
        <p:txBody>
          <a:bodyPr/>
          <a:lstStyle/>
          <a:p>
            <a:r>
              <a:rPr lang="es-MX" dirty="0"/>
              <a:t>Es un combustible fósil y sólido que se encuentra en el subsuelo de la corteza terrestre y que se ha formado a partir de la materia orgánica de los bosques del periodo Carbonífero, en la Era Primaria.</a:t>
            </a:r>
          </a:p>
          <a:p>
            <a:endParaRPr lang="es-MX" dirty="0"/>
          </a:p>
        </p:txBody>
      </p:sp>
      <p:pic>
        <p:nvPicPr>
          <p:cNvPr id="4" name="3 Imagen" descr="carbon.jpg"/>
          <p:cNvPicPr>
            <a:picLocks noChangeAspect="1"/>
          </p:cNvPicPr>
          <p:nvPr/>
        </p:nvPicPr>
        <p:blipFill>
          <a:blip r:embed="rId3"/>
          <a:stretch>
            <a:fillRect/>
          </a:stretch>
        </p:blipFill>
        <p:spPr>
          <a:xfrm>
            <a:off x="6143636" y="4643446"/>
            <a:ext cx="2579670" cy="1934753"/>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r>
              <a:rPr lang="es-MX" dirty="0"/>
              <a:t>En cuanto a su concepción básica, </a:t>
            </a:r>
            <a:r>
              <a:rPr lang="es-MX" dirty="0" smtClean="0"/>
              <a:t>las </a:t>
            </a:r>
            <a:r>
              <a:rPr lang="es-MX" dirty="0" err="1" smtClean="0"/>
              <a:t>carboeléctricas</a:t>
            </a:r>
            <a:r>
              <a:rPr lang="es-MX" dirty="0" smtClean="0"/>
              <a:t> </a:t>
            </a:r>
            <a:r>
              <a:rPr lang="es-MX" dirty="0"/>
              <a:t>son básicamente las mismas que las plantas termoeléctricas de vapor, el único cambio importante es que son alimentadas por carbón, y las cenizas residuales requieren maniobras especiales y amplios espacios para el manejo y confinamiento.</a:t>
            </a:r>
          </a:p>
          <a:p>
            <a:endParaRPr lang="es-MX"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5786454"/>
            <a:ext cx="7086624" cy="714380"/>
          </a:xfrm>
        </p:spPr>
        <p:txBody>
          <a:bodyPr>
            <a:normAutofit/>
          </a:bodyPr>
          <a:lstStyle/>
          <a:p>
            <a:r>
              <a:rPr lang="es-MX" dirty="0"/>
              <a:t>Esquema de una planta </a:t>
            </a:r>
            <a:r>
              <a:rPr lang="es-MX" dirty="0" err="1"/>
              <a:t>carboeléctrica</a:t>
            </a:r>
            <a:r>
              <a:rPr lang="es-MX" dirty="0"/>
              <a:t>.</a:t>
            </a:r>
          </a:p>
          <a:p>
            <a:endParaRPr lang="es-MX" dirty="0"/>
          </a:p>
        </p:txBody>
      </p:sp>
      <p:pic>
        <p:nvPicPr>
          <p:cNvPr id="4" name="3 Imagen"/>
          <p:cNvPicPr/>
          <p:nvPr/>
        </p:nvPicPr>
        <p:blipFill>
          <a:blip r:embed="rId3">
            <a:extLst>
              <a:ext uri="{28A0092B-C50C-407E-A947-70E740481C1C}">
                <a14:useLocalDpi xmlns:a14="http://schemas.microsoft.com/office/drawing/2010/main" val="0"/>
              </a:ext>
            </a:extLst>
          </a:blip>
          <a:srcRect/>
          <a:stretch>
            <a:fillRect/>
          </a:stretch>
        </p:blipFill>
        <p:spPr bwMode="auto">
          <a:xfrm>
            <a:off x="857224" y="214290"/>
            <a:ext cx="7572428" cy="5595950"/>
          </a:xfrm>
          <a:prstGeom prst="rect">
            <a:avLst/>
          </a:prstGeom>
          <a:noFill/>
          <a:ln>
            <a:noFill/>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r>
              <a:rPr lang="es-MX"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Petróleo </a:t>
            </a:r>
            <a:endParaRPr lang="es-MX"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
        <p:nvSpPr>
          <p:cNvPr id="3" name="2 Marcador de contenido"/>
          <p:cNvSpPr>
            <a:spLocks noGrp="1"/>
          </p:cNvSpPr>
          <p:nvPr>
            <p:ph idx="1"/>
          </p:nvPr>
        </p:nvSpPr>
        <p:spPr>
          <a:xfrm>
            <a:off x="0" y="1600200"/>
            <a:ext cx="4143372" cy="4525963"/>
          </a:xfrm>
        </p:spPr>
        <p:txBody>
          <a:bodyPr>
            <a:normAutofit/>
          </a:bodyPr>
          <a:lstStyle/>
          <a:p>
            <a:r>
              <a:rPr lang="es-MX" dirty="0"/>
              <a:t>Constituye uno de los elementos líquidos más peligrosos del planeta, no por su naturaleza en sí, sino por el catastrófico uso que de él hace el hombre.</a:t>
            </a:r>
          </a:p>
        </p:txBody>
      </p:sp>
      <p:pic>
        <p:nvPicPr>
          <p:cNvPr id="4" name="3 Imagen" descr="petroleo-el-oro-negro.jpg"/>
          <p:cNvPicPr>
            <a:picLocks noChangeAspect="1"/>
          </p:cNvPicPr>
          <p:nvPr/>
        </p:nvPicPr>
        <p:blipFill>
          <a:blip r:embed="rId3"/>
          <a:stretch>
            <a:fillRect/>
          </a:stretch>
        </p:blipFill>
        <p:spPr>
          <a:xfrm>
            <a:off x="3839855" y="1428736"/>
            <a:ext cx="5304145" cy="4448185"/>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s-MX"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La combustión de derivados del petróleo</a:t>
            </a:r>
          </a:p>
        </p:txBody>
      </p:sp>
      <p:sp>
        <p:nvSpPr>
          <p:cNvPr id="3" name="2 Marcador de contenido"/>
          <p:cNvSpPr>
            <a:spLocks noGrp="1"/>
          </p:cNvSpPr>
          <p:nvPr>
            <p:ph idx="1"/>
          </p:nvPr>
        </p:nvSpPr>
        <p:spPr/>
        <p:txBody>
          <a:bodyPr/>
          <a:lstStyle/>
          <a:p>
            <a:r>
              <a:rPr lang="es-MX" dirty="0"/>
              <a:t>El Efecto </a:t>
            </a:r>
            <a:r>
              <a:rPr lang="es-MX" dirty="0" smtClean="0"/>
              <a:t>Invernadero</a:t>
            </a:r>
          </a:p>
          <a:p>
            <a:r>
              <a:rPr lang="es-MX" dirty="0"/>
              <a:t>La Lluvia </a:t>
            </a:r>
            <a:r>
              <a:rPr lang="es-MX" dirty="0" smtClean="0"/>
              <a:t>Ácida</a:t>
            </a:r>
          </a:p>
          <a:p>
            <a:r>
              <a:rPr lang="es-MX" dirty="0"/>
              <a:t>Contaminación </a:t>
            </a:r>
            <a:r>
              <a:rPr lang="es-MX" dirty="0" smtClean="0"/>
              <a:t>acústica</a:t>
            </a:r>
          </a:p>
          <a:p>
            <a:r>
              <a:rPr lang="es-MX" dirty="0"/>
              <a:t>Efecto bioacumulativo del plomo contenido en los carburantes, causante de patologías humanas graves</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Gas </a:t>
            </a:r>
            <a:r>
              <a:rPr lang="es-ES_tradnl"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Natural</a:t>
            </a:r>
            <a:endParaRPr lang="es-MX"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 name="2 Marcador de contenido"/>
          <p:cNvSpPr>
            <a:spLocks noGrp="1"/>
          </p:cNvSpPr>
          <p:nvPr>
            <p:ph idx="1"/>
          </p:nvPr>
        </p:nvSpPr>
        <p:spPr/>
        <p:txBody>
          <a:bodyPr/>
          <a:lstStyle/>
          <a:p>
            <a:r>
              <a:rPr lang="es-MX" dirty="0"/>
              <a:t>Constituye un tipo de energía no renovable, ligado muy directamente a la Industria del petróleo, aunque las consecuencias derivadas de su consumo son menos perjudiciales para el entorno natural</a:t>
            </a:r>
          </a:p>
        </p:txBody>
      </p:sp>
      <p:pic>
        <p:nvPicPr>
          <p:cNvPr id="4" name="3 Imagen" descr="logo-gas-natural11.jpg"/>
          <p:cNvPicPr>
            <a:picLocks noChangeAspect="1"/>
          </p:cNvPicPr>
          <p:nvPr/>
        </p:nvPicPr>
        <p:blipFill>
          <a:blip r:embed="rId3" cstate="print"/>
          <a:stretch>
            <a:fillRect/>
          </a:stretch>
        </p:blipFill>
        <p:spPr>
          <a:xfrm>
            <a:off x="3000364" y="4071942"/>
            <a:ext cx="5914446" cy="2634664"/>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Centrales </a:t>
            </a:r>
            <a:r>
              <a:rPr lang="es-MX"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Nucleoeléctricas</a:t>
            </a:r>
          </a:p>
        </p:txBody>
      </p:sp>
      <p:sp>
        <p:nvSpPr>
          <p:cNvPr id="3" name="2 Marcador de contenido"/>
          <p:cNvSpPr>
            <a:spLocks noGrp="1"/>
          </p:cNvSpPr>
          <p:nvPr>
            <p:ph idx="1"/>
          </p:nvPr>
        </p:nvSpPr>
        <p:spPr/>
        <p:txBody>
          <a:bodyPr/>
          <a:lstStyle/>
          <a:p>
            <a:r>
              <a:rPr lang="es-MX" dirty="0" smtClean="0"/>
              <a:t>Para </a:t>
            </a:r>
            <a:r>
              <a:rPr lang="es-MX" dirty="0"/>
              <a:t>generar el vapor </a:t>
            </a:r>
            <a:r>
              <a:rPr lang="es-MX" dirty="0" smtClean="0"/>
              <a:t>se </a:t>
            </a:r>
            <a:r>
              <a:rPr lang="es-MX" dirty="0"/>
              <a:t>valen de la fisión nuclear generada en el ‘núcleo’ del reactor para calentar el agua que pasa por un circuito secundario independiente, lo cual permite su posterior recuperación.</a:t>
            </a:r>
          </a:p>
          <a:p>
            <a:endParaRPr lang="es-MX" dirty="0"/>
          </a:p>
        </p:txBody>
      </p:sp>
      <p:pic>
        <p:nvPicPr>
          <p:cNvPr id="4" name="3 Imagen" descr="central-nuclear-4.jpg"/>
          <p:cNvPicPr>
            <a:picLocks noChangeAspect="1"/>
          </p:cNvPicPr>
          <p:nvPr/>
        </p:nvPicPr>
        <p:blipFill>
          <a:blip r:embed="rId3"/>
          <a:stretch>
            <a:fillRect/>
          </a:stretch>
        </p:blipFill>
        <p:spPr>
          <a:xfrm>
            <a:off x="5500694" y="4107660"/>
            <a:ext cx="3381356" cy="2536017"/>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57200" y="274638"/>
            <a:ext cx="8229600" cy="850106"/>
          </a:xfrm>
        </p:spPr>
        <p:txBody>
          <a:bodyPr>
            <a:normAutofit/>
          </a:bodyPr>
          <a:lstStyle/>
          <a:p>
            <a:r>
              <a:rPr lang="es-MX" sz="1800" dirty="0" smtClean="0"/>
              <a:t>GENERADORES ELECTRICOS</a:t>
            </a:r>
            <a:endParaRPr lang="es-MX" sz="1800" dirty="0"/>
          </a:p>
        </p:txBody>
      </p:sp>
      <p:sp>
        <p:nvSpPr>
          <p:cNvPr id="5" name="4 Marcador de contenido"/>
          <p:cNvSpPr>
            <a:spLocks noGrp="1"/>
          </p:cNvSpPr>
          <p:nvPr>
            <p:ph idx="1"/>
          </p:nvPr>
        </p:nvSpPr>
        <p:spPr>
          <a:xfrm>
            <a:off x="467544" y="908720"/>
            <a:ext cx="8229600" cy="4525963"/>
          </a:xfrm>
        </p:spPr>
        <p:txBody>
          <a:bodyPr/>
          <a:lstStyle/>
          <a:p>
            <a:pPr>
              <a:buNone/>
            </a:pPr>
            <a:r>
              <a:rPr lang="es-MX" dirty="0" smtClean="0"/>
              <a:t>	</a:t>
            </a:r>
            <a:r>
              <a:rPr lang="es-MX" sz="2000" dirty="0"/>
              <a:t>Un generador eléctrico es una máquina que produce un voltaje por medio de inducción electromagnética. </a:t>
            </a:r>
            <a:endParaRPr lang="es-MX" sz="2000" dirty="0" smtClean="0"/>
          </a:p>
          <a:p>
            <a:pPr>
              <a:buNone/>
            </a:pPr>
            <a:r>
              <a:rPr lang="es-MX" sz="2000" dirty="0"/>
              <a:t> </a:t>
            </a:r>
            <a:r>
              <a:rPr lang="es-MX" sz="2000" dirty="0" smtClean="0"/>
              <a:t> 	Esto </a:t>
            </a:r>
            <a:r>
              <a:rPr lang="es-MX" sz="2000" dirty="0"/>
              <a:t>se efectúa por la rotación de bobinas de alambre a través de un campo magnético o por la rotación de un campo magnético en el centro </a:t>
            </a:r>
            <a:r>
              <a:rPr lang="es-MX" sz="2000" dirty="0" smtClean="0"/>
              <a:t>de </a:t>
            </a:r>
            <a:r>
              <a:rPr lang="es-MX" sz="2000" dirty="0"/>
              <a:t>las bobinas de alambre. </a:t>
            </a:r>
            <a:endParaRPr lang="es-MX" sz="2000" dirty="0" smtClean="0"/>
          </a:p>
          <a:p>
            <a:pPr>
              <a:buNone/>
            </a:pPr>
            <a:endParaRPr lang="es-MX" dirty="0"/>
          </a:p>
        </p:txBody>
      </p:sp>
      <p:pic>
        <p:nvPicPr>
          <p:cNvPr id="6" name="5 Imagen" descr="http://2.bp.blogspot.com/_WehVBV3aGmo/S9uFOhMy0CI/AAAAAAAAACA/KvfGVj0we28/s1600/generador.jpg"/>
          <p:cNvPicPr/>
          <p:nvPr/>
        </p:nvPicPr>
        <p:blipFill>
          <a:blip r:embed="rId3" cstate="print"/>
          <a:srcRect/>
          <a:stretch>
            <a:fillRect/>
          </a:stretch>
        </p:blipFill>
        <p:spPr bwMode="auto">
          <a:xfrm>
            <a:off x="1835696" y="2708920"/>
            <a:ext cx="5472608" cy="2736303"/>
          </a:xfrm>
          <a:prstGeom prst="rect">
            <a:avLst/>
          </a:prstGeom>
          <a:noFill/>
          <a:ln w="9525">
            <a:noFill/>
            <a:miter lim="800000"/>
            <a:headEnd/>
            <a:tailEnd/>
          </a:ln>
        </p:spPr>
      </p:pic>
      <p:sp>
        <p:nvSpPr>
          <p:cNvPr id="7" name="6 CuadroTexto"/>
          <p:cNvSpPr txBox="1"/>
          <p:nvPr/>
        </p:nvSpPr>
        <p:spPr>
          <a:xfrm>
            <a:off x="971600" y="5733256"/>
            <a:ext cx="7488832" cy="646331"/>
          </a:xfrm>
          <a:prstGeom prst="rect">
            <a:avLst/>
          </a:prstGeom>
          <a:noFill/>
        </p:spPr>
        <p:txBody>
          <a:bodyPr wrap="square" rtlCol="0">
            <a:spAutoFit/>
          </a:bodyPr>
          <a:lstStyle/>
          <a:p>
            <a:r>
              <a:rPr lang="es-MX" dirty="0" smtClean="0"/>
              <a:t>En la actualidad más del 95% de la energía eléctrica mundial se suministra mediante generadores</a:t>
            </a:r>
            <a:endParaRPr lang="es-MX" dirty="0"/>
          </a:p>
        </p:txBody>
      </p:sp>
    </p:spTree>
    <p:extLst>
      <p:ext uri="{BB962C8B-B14F-4D97-AF65-F5344CB8AC3E}">
        <p14:creationId xmlns:p14="http://schemas.microsoft.com/office/powerpoint/2010/main" val="4222267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sz="3200" b="1" dirty="0"/>
              <a:t>Funcionamiento del generador</a:t>
            </a:r>
            <a:endParaRPr lang="es-MX" sz="3200" dirty="0"/>
          </a:p>
        </p:txBody>
      </p:sp>
      <p:sp>
        <p:nvSpPr>
          <p:cNvPr id="3" name="2 Marcador de contenido"/>
          <p:cNvSpPr>
            <a:spLocks noGrp="1"/>
          </p:cNvSpPr>
          <p:nvPr>
            <p:ph idx="1"/>
          </p:nvPr>
        </p:nvSpPr>
        <p:spPr>
          <a:xfrm>
            <a:off x="467544" y="1556792"/>
            <a:ext cx="8229600" cy="4525963"/>
          </a:xfrm>
        </p:spPr>
        <p:txBody>
          <a:bodyPr>
            <a:normAutofit fontScale="92500" lnSpcReduction="20000"/>
          </a:bodyPr>
          <a:lstStyle/>
          <a:p>
            <a:pPr>
              <a:buNone/>
            </a:pPr>
            <a:r>
              <a:rPr lang="es-MX" dirty="0" smtClean="0"/>
              <a:t>	</a:t>
            </a:r>
            <a:r>
              <a:rPr lang="es-MX" sz="2400" dirty="0" smtClean="0"/>
              <a:t>El </a:t>
            </a:r>
            <a:r>
              <a:rPr lang="es-MX" sz="2400" dirty="0"/>
              <a:t>valor del voltaje inducido por el generador en </a:t>
            </a:r>
            <a:r>
              <a:rPr lang="es-MX" sz="2400" dirty="0" smtClean="0"/>
              <a:t>cualquier instante </a:t>
            </a:r>
            <a:r>
              <a:rPr lang="es-MX" sz="2400" dirty="0"/>
              <a:t>de tiempo, depende de los siguientes factores:</a:t>
            </a:r>
          </a:p>
          <a:p>
            <a:pPr>
              <a:buNone/>
            </a:pPr>
            <a:endParaRPr lang="es-MX" dirty="0"/>
          </a:p>
          <a:p>
            <a:pPr lvl="2"/>
            <a:r>
              <a:rPr lang="es-MX" dirty="0"/>
              <a:t>La densidad de flujo del campo magnético a través del cual se mueve un conductor (cuanto más grande sea la densidad del flujo, mayor será el voltaje inducido</a:t>
            </a:r>
            <a:r>
              <a:rPr lang="es-MX" dirty="0" smtClean="0"/>
              <a:t>).</a:t>
            </a:r>
          </a:p>
          <a:p>
            <a:pPr lvl="0">
              <a:buNone/>
            </a:pPr>
            <a:r>
              <a:rPr lang="es-MX" dirty="0"/>
              <a:t> </a:t>
            </a:r>
          </a:p>
          <a:p>
            <a:pPr lvl="2"/>
            <a:r>
              <a:rPr lang="es-MX" dirty="0"/>
              <a:t>La velocidad del conductor en movimiento (el voltaje inducido aumenta cuando aumenta la velocidad del conductor).</a:t>
            </a:r>
          </a:p>
          <a:p>
            <a:pPr>
              <a:buNone/>
            </a:pPr>
            <a:r>
              <a:rPr lang="es-MX" dirty="0"/>
              <a:t> </a:t>
            </a:r>
          </a:p>
          <a:p>
            <a:pPr lvl="2"/>
            <a:r>
              <a:rPr lang="es-MX" dirty="0"/>
              <a:t>El ángulo con el cual el conductor corta las líneas de flujo.</a:t>
            </a:r>
          </a:p>
          <a:p>
            <a:pPr>
              <a:buNone/>
            </a:pPr>
            <a:endParaRPr lang="es-MX" dirty="0"/>
          </a:p>
        </p:txBody>
      </p:sp>
    </p:spTree>
    <p:extLst>
      <p:ext uri="{BB962C8B-B14F-4D97-AF65-F5344CB8AC3E}">
        <p14:creationId xmlns:p14="http://schemas.microsoft.com/office/powerpoint/2010/main" val="26785817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577483"/>
          </a:xfrm>
        </p:spPr>
        <p:txBody>
          <a:bodyPr/>
          <a:lstStyle/>
          <a:p>
            <a:pPr>
              <a:buNone/>
            </a:pPr>
            <a:r>
              <a:rPr lang="es-MX" sz="2400" dirty="0"/>
              <a:t>Al girar la armadura de la posición 1 a la posición 2, ésta corta más líneas de flujo, por lo tanto, el voltaje aumenta desde cero hasta el valor máximo. Este incremento en el voltaje causa un aumento en la corriente, el cual se muestra con el primer cuarto de la onda sinusoidal. </a:t>
            </a:r>
            <a:endParaRPr lang="es-MX" sz="2400" dirty="0" smtClean="0"/>
          </a:p>
          <a:p>
            <a:pPr>
              <a:buNone/>
            </a:pPr>
            <a:endParaRPr lang="es-MX" sz="2400" dirty="0" smtClean="0"/>
          </a:p>
          <a:p>
            <a:pPr>
              <a:buNone/>
            </a:pPr>
            <a:endParaRPr lang="es-MX" sz="2400" dirty="0"/>
          </a:p>
          <a:p>
            <a:pPr>
              <a:buNone/>
            </a:pPr>
            <a:endParaRPr lang="es-MX" sz="2400" dirty="0" smtClean="0"/>
          </a:p>
          <a:p>
            <a:pPr>
              <a:buNone/>
            </a:pPr>
            <a:endParaRPr lang="es-MX" sz="2400" dirty="0"/>
          </a:p>
          <a:p>
            <a:pPr>
              <a:buNone/>
            </a:pPr>
            <a:endParaRPr lang="es-MX" sz="2400" dirty="0" smtClean="0"/>
          </a:p>
          <a:p>
            <a:pPr>
              <a:buNone/>
            </a:pPr>
            <a:endParaRPr lang="es-MX" sz="2400" dirty="0"/>
          </a:p>
          <a:p>
            <a:pPr>
              <a:buNone/>
            </a:pPr>
            <a:r>
              <a:rPr lang="es-MX" sz="2400" dirty="0" smtClean="0"/>
              <a:t> </a:t>
            </a:r>
            <a:r>
              <a:rPr lang="es-MX" sz="2400" dirty="0"/>
              <a:t>En la posición 2 la bobina corta a las líneas de flujo a un ángulo de 90º, de esta forma se produce el voltaje máximo.</a:t>
            </a:r>
          </a:p>
          <a:p>
            <a:pPr>
              <a:buNone/>
            </a:pPr>
            <a:endParaRPr lang="es-MX" dirty="0"/>
          </a:p>
        </p:txBody>
      </p:sp>
      <p:pic>
        <p:nvPicPr>
          <p:cNvPr id="1028" name="Picture 4"/>
          <p:cNvPicPr>
            <a:picLocks noChangeAspect="1" noChangeArrowheads="1"/>
          </p:cNvPicPr>
          <p:nvPr/>
        </p:nvPicPr>
        <p:blipFill>
          <a:blip r:embed="rId3" cstate="print"/>
          <a:srcRect/>
          <a:stretch>
            <a:fillRect/>
          </a:stretch>
        </p:blipFill>
        <p:spPr bwMode="auto">
          <a:xfrm>
            <a:off x="2267744" y="2348880"/>
            <a:ext cx="4176464" cy="2505878"/>
          </a:xfrm>
          <a:prstGeom prst="rect">
            <a:avLst/>
          </a:prstGeom>
          <a:noFill/>
          <a:ln w="9525">
            <a:noFill/>
            <a:miter lim="800000"/>
            <a:headEnd/>
            <a:tailEnd/>
          </a:ln>
        </p:spPr>
      </p:pic>
    </p:spTree>
    <p:extLst>
      <p:ext uri="{BB962C8B-B14F-4D97-AF65-F5344CB8AC3E}">
        <p14:creationId xmlns:p14="http://schemas.microsoft.com/office/powerpoint/2010/main" val="1710420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476672"/>
            <a:ext cx="8229600" cy="4525963"/>
          </a:xfrm>
        </p:spPr>
        <p:txBody>
          <a:bodyPr/>
          <a:lstStyle/>
          <a:p>
            <a:pPr>
              <a:buNone/>
            </a:pPr>
            <a:r>
              <a:rPr lang="es-MX" sz="2800" dirty="0"/>
              <a:t>Al moverse de la posición 2 a la posición 3, la armadura corta menos líneas de flujo en ángulos más agudos, pero en la misma dirección. </a:t>
            </a:r>
            <a:endParaRPr lang="es-MX" sz="2800" dirty="0" smtClean="0"/>
          </a:p>
          <a:p>
            <a:pPr>
              <a:buNone/>
            </a:pPr>
            <a:endParaRPr lang="es-MX" sz="2800" dirty="0"/>
          </a:p>
          <a:p>
            <a:pPr>
              <a:buNone/>
            </a:pPr>
            <a:r>
              <a:rPr lang="es-MX" sz="2800" dirty="0" smtClean="0"/>
              <a:t>Por </a:t>
            </a:r>
            <a:r>
              <a:rPr lang="es-MX" sz="2800" dirty="0"/>
              <a:t>esta razón, el voltaje disminuye desde su valor máximo hasta </a:t>
            </a:r>
            <a:r>
              <a:rPr lang="es-MX" sz="2800" dirty="0" smtClean="0"/>
              <a:t>cero</a:t>
            </a:r>
            <a:r>
              <a:rPr lang="es-MX" sz="2800" dirty="0"/>
              <a:t> , esto se muestra con el segundo cuarto de la onda sinusoidal. </a:t>
            </a:r>
            <a:endParaRPr lang="es-MX" sz="2800" dirty="0" smtClean="0"/>
          </a:p>
          <a:p>
            <a:pPr>
              <a:buNone/>
            </a:pPr>
            <a:endParaRPr lang="es-MX" dirty="0"/>
          </a:p>
          <a:p>
            <a:pPr>
              <a:buNone/>
            </a:pPr>
            <a:endParaRPr lang="es-MX" dirty="0" smtClean="0"/>
          </a:p>
          <a:p>
            <a:pPr>
              <a:buNone/>
            </a:pPr>
            <a:endParaRPr lang="es-MX" dirty="0" smtClean="0"/>
          </a:p>
          <a:p>
            <a:pPr>
              <a:buNone/>
            </a:pPr>
            <a:endParaRPr lang="es-MX" dirty="0"/>
          </a:p>
        </p:txBody>
      </p:sp>
      <p:pic>
        <p:nvPicPr>
          <p:cNvPr id="2051" name="Picture 3"/>
          <p:cNvPicPr>
            <a:picLocks noChangeAspect="1" noChangeArrowheads="1"/>
          </p:cNvPicPr>
          <p:nvPr/>
        </p:nvPicPr>
        <p:blipFill>
          <a:blip r:embed="rId3" cstate="print"/>
          <a:srcRect/>
          <a:stretch>
            <a:fillRect/>
          </a:stretch>
        </p:blipFill>
        <p:spPr bwMode="auto">
          <a:xfrm>
            <a:off x="1979712" y="4149080"/>
            <a:ext cx="4673309" cy="1417315"/>
          </a:xfrm>
          <a:prstGeom prst="rect">
            <a:avLst/>
          </a:prstGeom>
          <a:noFill/>
          <a:ln w="9525">
            <a:noFill/>
            <a:miter lim="800000"/>
            <a:headEnd/>
            <a:tailEnd/>
          </a:ln>
        </p:spPr>
      </p:pic>
    </p:spTree>
    <p:extLst>
      <p:ext uri="{BB962C8B-B14F-4D97-AF65-F5344CB8AC3E}">
        <p14:creationId xmlns:p14="http://schemas.microsoft.com/office/powerpoint/2010/main" val="18836064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p:spPr>
        <p:txBody>
          <a:bodyPr/>
          <a:lstStyle/>
          <a:p>
            <a:pPr>
              <a:buNone/>
            </a:pPr>
            <a:endParaRPr lang="es-MX" dirty="0" smtClean="0"/>
          </a:p>
          <a:p>
            <a:pPr>
              <a:buNone/>
            </a:pPr>
            <a:r>
              <a:rPr lang="es-MX" sz="2800" dirty="0" smtClean="0"/>
              <a:t>	Debido </a:t>
            </a:r>
            <a:r>
              <a:rPr lang="es-MX" sz="2800" dirty="0"/>
              <a:t>a que la armadura continúa rotando hacia la posición 4, cada uno de sus lados corta el campo magnético en la dirección opuesta, lo cual cambia la polaridad del voltaje y el sentido de la corriente.</a:t>
            </a:r>
          </a:p>
        </p:txBody>
      </p:sp>
      <p:pic>
        <p:nvPicPr>
          <p:cNvPr id="3074" name="Picture 2"/>
          <p:cNvPicPr>
            <a:picLocks noChangeAspect="1" noChangeArrowheads="1"/>
          </p:cNvPicPr>
          <p:nvPr/>
        </p:nvPicPr>
        <p:blipFill>
          <a:blip r:embed="rId3" cstate="print"/>
          <a:srcRect/>
          <a:stretch>
            <a:fillRect/>
          </a:stretch>
        </p:blipFill>
        <p:spPr bwMode="auto">
          <a:xfrm>
            <a:off x="1547664" y="3717032"/>
            <a:ext cx="5357395" cy="1728192"/>
          </a:xfrm>
          <a:prstGeom prst="rect">
            <a:avLst/>
          </a:prstGeom>
          <a:noFill/>
          <a:ln w="9525">
            <a:noFill/>
            <a:miter lim="800000"/>
            <a:headEnd/>
            <a:tailEnd/>
          </a:ln>
        </p:spPr>
      </p:pic>
    </p:spTree>
    <p:extLst>
      <p:ext uri="{BB962C8B-B14F-4D97-AF65-F5344CB8AC3E}">
        <p14:creationId xmlns:p14="http://schemas.microsoft.com/office/powerpoint/2010/main" val="5831916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96752"/>
            <a:ext cx="8229600" cy="4929411"/>
          </a:xfrm>
        </p:spPr>
        <p:txBody>
          <a:bodyPr/>
          <a:lstStyle/>
          <a:p>
            <a:pPr>
              <a:buNone/>
            </a:pPr>
            <a:r>
              <a:rPr lang="es-MX" dirty="0" smtClean="0"/>
              <a:t>	De </a:t>
            </a:r>
            <a:r>
              <a:rPr lang="es-MX" dirty="0"/>
              <a:t>la posición 4 a la posición 5 la armadura regresa al punto inicial, en este lapso, el voltaje y la corriente disminuyen desde sus valores más altos hasta cero y así se completa el ciclo.</a:t>
            </a:r>
          </a:p>
          <a:p>
            <a:pPr>
              <a:buNone/>
            </a:pPr>
            <a:endParaRPr lang="es-MX" dirty="0"/>
          </a:p>
        </p:txBody>
      </p:sp>
      <p:pic>
        <p:nvPicPr>
          <p:cNvPr id="4098" name="Picture 2"/>
          <p:cNvPicPr>
            <a:picLocks noChangeAspect="1" noChangeArrowheads="1"/>
          </p:cNvPicPr>
          <p:nvPr/>
        </p:nvPicPr>
        <p:blipFill>
          <a:blip r:embed="rId3" cstate="print"/>
          <a:srcRect/>
          <a:stretch>
            <a:fillRect/>
          </a:stretch>
        </p:blipFill>
        <p:spPr bwMode="auto">
          <a:xfrm>
            <a:off x="1403648" y="3933056"/>
            <a:ext cx="5407569" cy="1728192"/>
          </a:xfrm>
          <a:prstGeom prst="rect">
            <a:avLst/>
          </a:prstGeom>
          <a:noFill/>
          <a:ln w="9525">
            <a:noFill/>
            <a:miter lim="800000"/>
            <a:headEnd/>
            <a:tailEnd/>
          </a:ln>
        </p:spPr>
      </p:pic>
    </p:spTree>
    <p:extLst>
      <p:ext uri="{BB962C8B-B14F-4D97-AF65-F5344CB8AC3E}">
        <p14:creationId xmlns:p14="http://schemas.microsoft.com/office/powerpoint/2010/main" val="10727489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b="1" dirty="0"/>
              <a:t>Generador de corriente alterna (Alternador)</a:t>
            </a:r>
            <a:endParaRPr lang="es-MX" dirty="0"/>
          </a:p>
        </p:txBody>
      </p:sp>
      <p:sp>
        <p:nvSpPr>
          <p:cNvPr id="3" name="2 Marcador de contenido"/>
          <p:cNvSpPr>
            <a:spLocks noGrp="1"/>
          </p:cNvSpPr>
          <p:nvPr>
            <p:ph idx="1"/>
          </p:nvPr>
        </p:nvSpPr>
        <p:spPr/>
        <p:txBody>
          <a:bodyPr/>
          <a:lstStyle/>
          <a:p>
            <a:r>
              <a:rPr lang="es-MX" dirty="0"/>
              <a:t>Un generador de corriente alterna es también conocido como un alternador. El elemento rotatorio de grandes alternadores se denomina rotor</a:t>
            </a:r>
            <a:r>
              <a:rPr lang="es-MX" dirty="0" smtClean="0"/>
              <a:t>.</a:t>
            </a:r>
          </a:p>
          <a:p>
            <a:r>
              <a:rPr lang="es-MX" dirty="0"/>
              <a:t>Los alternadores pequeños de CA casi siempre son accionados por motores de gasolina y son empleados comúnmente para proporcionar energía eléctrica de emergencia.</a:t>
            </a:r>
          </a:p>
          <a:p>
            <a:endParaRPr lang="es-MX" dirty="0"/>
          </a:p>
        </p:txBody>
      </p:sp>
    </p:spTree>
    <p:extLst>
      <p:ext uri="{BB962C8B-B14F-4D97-AF65-F5344CB8AC3E}">
        <p14:creationId xmlns:p14="http://schemas.microsoft.com/office/powerpoint/2010/main" val="42185030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922114"/>
          </a:xfrm>
        </p:spPr>
        <p:txBody>
          <a:bodyPr>
            <a:normAutofit/>
          </a:bodyPr>
          <a:lstStyle/>
          <a:p>
            <a:r>
              <a:rPr lang="es-MX" b="1" dirty="0"/>
              <a:t>Tipos de </a:t>
            </a:r>
            <a:r>
              <a:rPr lang="es-MX" b="1" dirty="0" smtClean="0"/>
              <a:t>alternadores</a:t>
            </a:r>
            <a:endParaRPr lang="es-MX" dirty="0"/>
          </a:p>
        </p:txBody>
      </p:sp>
      <p:sp>
        <p:nvSpPr>
          <p:cNvPr id="3" name="2 Marcador de contenido"/>
          <p:cNvSpPr>
            <a:spLocks noGrp="1"/>
          </p:cNvSpPr>
          <p:nvPr>
            <p:ph idx="1"/>
          </p:nvPr>
        </p:nvSpPr>
        <p:spPr>
          <a:xfrm>
            <a:off x="457200" y="1268760"/>
            <a:ext cx="8229600" cy="4857403"/>
          </a:xfrm>
        </p:spPr>
        <p:txBody>
          <a:bodyPr/>
          <a:lstStyle/>
          <a:p>
            <a:pPr>
              <a:buNone/>
            </a:pPr>
            <a:r>
              <a:rPr lang="es-MX" dirty="0" smtClean="0"/>
              <a:t>	Los </a:t>
            </a:r>
            <a:r>
              <a:rPr lang="es-MX" dirty="0"/>
              <a:t>alternadores se clasifican según su construcción como:</a:t>
            </a:r>
          </a:p>
          <a:p>
            <a:pPr>
              <a:buNone/>
            </a:pPr>
            <a:endParaRPr lang="es-MX" dirty="0"/>
          </a:p>
          <a:p>
            <a:pPr lvl="1"/>
            <a:r>
              <a:rPr lang="es-MX" i="1" dirty="0" smtClean="0"/>
              <a:t>Alternador </a:t>
            </a:r>
            <a:r>
              <a:rPr lang="es-MX" i="1" dirty="0"/>
              <a:t>de armadura giratoria</a:t>
            </a:r>
            <a:r>
              <a:rPr lang="es-MX" dirty="0" smtClean="0"/>
              <a:t>.</a:t>
            </a:r>
          </a:p>
          <a:p>
            <a:pPr lvl="1"/>
            <a:r>
              <a:rPr lang="es-MX" i="1" dirty="0"/>
              <a:t>Alternador de campo </a:t>
            </a:r>
            <a:r>
              <a:rPr lang="es-MX" i="1" dirty="0" smtClean="0"/>
              <a:t>giratorio</a:t>
            </a:r>
          </a:p>
          <a:p>
            <a:pPr lvl="1"/>
            <a:r>
              <a:rPr lang="es-MX" i="1" dirty="0"/>
              <a:t>Alternador de imán permanente.</a:t>
            </a:r>
            <a:endParaRPr lang="es-MX" dirty="0"/>
          </a:p>
        </p:txBody>
      </p:sp>
    </p:spTree>
    <p:extLst>
      <p:ext uri="{BB962C8B-B14F-4D97-AF65-F5344CB8AC3E}">
        <p14:creationId xmlns:p14="http://schemas.microsoft.com/office/powerpoint/2010/main" val="2837942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Alternadores síncronos</a:t>
            </a:r>
            <a:endParaRPr lang="es-MX" dirty="0"/>
          </a:p>
        </p:txBody>
      </p:sp>
      <p:sp>
        <p:nvSpPr>
          <p:cNvPr id="3" name="2 Marcador de contenido"/>
          <p:cNvSpPr>
            <a:spLocks noGrp="1"/>
          </p:cNvSpPr>
          <p:nvPr>
            <p:ph idx="1"/>
          </p:nvPr>
        </p:nvSpPr>
        <p:spPr/>
        <p:txBody>
          <a:bodyPr/>
          <a:lstStyle/>
          <a:p>
            <a:pPr>
              <a:buNone/>
            </a:pPr>
            <a:r>
              <a:rPr lang="es-MX" dirty="0" smtClean="0"/>
              <a:t>	</a:t>
            </a:r>
            <a:r>
              <a:rPr lang="es-MX" sz="2400" dirty="0" smtClean="0"/>
              <a:t>Consiste </a:t>
            </a:r>
            <a:r>
              <a:rPr lang="es-MX" sz="2400" dirty="0"/>
              <a:t>en un estator con arrollamiento trifásico y un rotor de polos salientes </a:t>
            </a:r>
            <a:r>
              <a:rPr lang="es-MX" sz="2400" dirty="0" smtClean="0"/>
              <a:t>excitados con corriente continua.</a:t>
            </a:r>
          </a:p>
          <a:p>
            <a:pPr>
              <a:buNone/>
            </a:pPr>
            <a:endParaRPr lang="es-MX" sz="2400" dirty="0"/>
          </a:p>
          <a:p>
            <a:pPr>
              <a:buNone/>
            </a:pPr>
            <a:r>
              <a:rPr lang="es-MX" sz="2400" dirty="0" smtClean="0"/>
              <a:t>	La </a:t>
            </a:r>
            <a:r>
              <a:rPr lang="es-MX" sz="2400" dirty="0"/>
              <a:t>presencia o ausencia de jaula de ardilla depende del uso a que se destine el alternador.</a:t>
            </a:r>
          </a:p>
          <a:p>
            <a:pPr>
              <a:buNone/>
            </a:pPr>
            <a:endParaRPr lang="es-MX" dirty="0"/>
          </a:p>
        </p:txBody>
      </p:sp>
      <p:pic>
        <p:nvPicPr>
          <p:cNvPr id="4" name="3 Imagen" descr="Monografias.com"/>
          <p:cNvPicPr/>
          <p:nvPr/>
        </p:nvPicPr>
        <p:blipFill>
          <a:blip r:embed="rId3" cstate="print"/>
          <a:srcRect/>
          <a:stretch>
            <a:fillRect/>
          </a:stretch>
        </p:blipFill>
        <p:spPr bwMode="auto">
          <a:xfrm>
            <a:off x="3131840" y="3861048"/>
            <a:ext cx="2747901" cy="2234983"/>
          </a:xfrm>
          <a:prstGeom prst="rect">
            <a:avLst/>
          </a:prstGeom>
          <a:noFill/>
          <a:ln w="9525">
            <a:noFill/>
            <a:miter lim="800000"/>
            <a:headEnd/>
            <a:tailEnd/>
          </a:ln>
        </p:spPr>
      </p:pic>
    </p:spTree>
    <p:extLst>
      <p:ext uri="{BB962C8B-B14F-4D97-AF65-F5344CB8AC3E}">
        <p14:creationId xmlns:p14="http://schemas.microsoft.com/office/powerpoint/2010/main" val="8573810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sz="2800" b="1" dirty="0"/>
              <a:t>Principio de operación del alternador síncrono</a:t>
            </a:r>
            <a:endParaRPr lang="es-MX" sz="2800" dirty="0"/>
          </a:p>
        </p:txBody>
      </p:sp>
      <p:sp>
        <p:nvSpPr>
          <p:cNvPr id="3" name="2 Marcador de contenido"/>
          <p:cNvSpPr>
            <a:spLocks noGrp="1"/>
          </p:cNvSpPr>
          <p:nvPr>
            <p:ph idx="1"/>
          </p:nvPr>
        </p:nvSpPr>
        <p:spPr/>
        <p:txBody>
          <a:bodyPr>
            <a:normAutofit fontScale="92500"/>
          </a:bodyPr>
          <a:lstStyle/>
          <a:p>
            <a:pPr>
              <a:buNone/>
            </a:pPr>
            <a:r>
              <a:rPr lang="es-MX" sz="2400" dirty="0" smtClean="0"/>
              <a:t>	El </a:t>
            </a:r>
            <a:r>
              <a:rPr lang="es-MX" sz="2400" dirty="0"/>
              <a:t>principio fundamental de operación de los alternadores sincrónicos, es que el movimiento relativo entre un conductor y un campo magnético induce un voltaje en el conductor</a:t>
            </a:r>
            <a:r>
              <a:rPr lang="es-MX" sz="2400" dirty="0" smtClean="0"/>
              <a:t>.</a:t>
            </a:r>
          </a:p>
          <a:p>
            <a:pPr>
              <a:buNone/>
            </a:pPr>
            <a:endParaRPr lang="es-MX" sz="2400" dirty="0"/>
          </a:p>
          <a:p>
            <a:pPr>
              <a:buNone/>
            </a:pPr>
            <a:r>
              <a:rPr lang="es-MX" sz="2400" dirty="0" smtClean="0"/>
              <a:t>	 </a:t>
            </a:r>
            <a:r>
              <a:rPr lang="es-MX" sz="2400" dirty="0"/>
              <a:t>Una fuente externa de energía CD o excitador se aplica a través de anillos colectores en el rotor: La fuerza del flujo, y por lo tanto el voltaje inducido en la armadura se regula mediante la corriente directa y el voltaje suministrado al campo. </a:t>
            </a:r>
            <a:endParaRPr lang="es-MX" sz="2400" dirty="0" smtClean="0"/>
          </a:p>
          <a:p>
            <a:pPr>
              <a:buNone/>
            </a:pPr>
            <a:endParaRPr lang="es-MX" sz="2400" dirty="0"/>
          </a:p>
          <a:p>
            <a:pPr>
              <a:buNone/>
            </a:pPr>
            <a:r>
              <a:rPr lang="es-MX" sz="2400" dirty="0" smtClean="0"/>
              <a:t>	La </a:t>
            </a:r>
            <a:r>
              <a:rPr lang="es-MX" sz="2400" dirty="0"/>
              <a:t>corriente alterna es producida en la armadura debido a la inversión del campo magnético a medida que los polos norte y sur pasan por los conductores individuales.</a:t>
            </a:r>
          </a:p>
          <a:p>
            <a:pPr>
              <a:buNone/>
            </a:pPr>
            <a:endParaRPr lang="es-MX" dirty="0"/>
          </a:p>
        </p:txBody>
      </p:sp>
    </p:spTree>
    <p:extLst>
      <p:ext uri="{BB962C8B-B14F-4D97-AF65-F5344CB8AC3E}">
        <p14:creationId xmlns:p14="http://schemas.microsoft.com/office/powerpoint/2010/main" val="20661844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t>Transformadores de Potencia</a:t>
            </a:r>
            <a:endParaRPr lang="es-MX" dirty="0"/>
          </a:p>
        </p:txBody>
      </p:sp>
      <p:pic>
        <p:nvPicPr>
          <p:cNvPr id="4" name="3 Marcador de contenido"/>
          <p:cNvPicPr>
            <a:picLocks noGrp="1"/>
          </p:cNvPicPr>
          <p:nvPr>
            <p:ph idx="1"/>
          </p:nvPr>
        </p:nvPicPr>
        <p:blipFill>
          <a:blip r:embed="rId3" cstate="print"/>
          <a:srcRect/>
          <a:stretch>
            <a:fillRect/>
          </a:stretch>
        </p:blipFill>
        <p:spPr bwMode="auto">
          <a:xfrm>
            <a:off x="1547664" y="1412776"/>
            <a:ext cx="5544616" cy="4680520"/>
          </a:xfrm>
          <a:prstGeom prst="rect">
            <a:avLst/>
          </a:prstGeom>
          <a:noFill/>
          <a:ln w="9525">
            <a:noFill/>
            <a:miter lim="800000"/>
            <a:headEnd/>
            <a:tailEnd/>
          </a:ln>
        </p:spPr>
      </p:pic>
    </p:spTree>
    <p:extLst>
      <p:ext uri="{BB962C8B-B14F-4D97-AF65-F5344CB8AC3E}">
        <p14:creationId xmlns:p14="http://schemas.microsoft.com/office/powerpoint/2010/main" val="216991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5505475"/>
          </a:xfrm>
        </p:spPr>
        <p:txBody>
          <a:bodyPr/>
          <a:lstStyle/>
          <a:p>
            <a:pPr>
              <a:buNone/>
            </a:pPr>
            <a:r>
              <a:rPr lang="es-MX" dirty="0" smtClean="0"/>
              <a:t>	</a:t>
            </a:r>
            <a:r>
              <a:rPr lang="es-MX" sz="2400" dirty="0" smtClean="0"/>
              <a:t>Los </a:t>
            </a:r>
            <a:r>
              <a:rPr lang="es-MX" sz="2400" dirty="0"/>
              <a:t>transformadores de potencia cumplen con una función muy importante en los sistemas eléctrico s de potencia. Transforman el voltaje del sistema de nivel nominal a otro y deben ser capaces de transportar el flujo de potencia en forma continua hacia una parte particular del sistema o hacia la </a:t>
            </a:r>
            <a:r>
              <a:rPr lang="es-MX" sz="2400" dirty="0" smtClean="0"/>
              <a:t>carga.</a:t>
            </a:r>
          </a:p>
          <a:p>
            <a:pPr>
              <a:buNone/>
            </a:pPr>
            <a:endParaRPr lang="es-MX" sz="2400" dirty="0"/>
          </a:p>
          <a:p>
            <a:pPr>
              <a:buNone/>
            </a:pPr>
            <a:r>
              <a:rPr lang="es-MX" sz="2400" dirty="0" smtClean="0"/>
              <a:t>	Para </a:t>
            </a:r>
            <a:r>
              <a:rPr lang="es-MX" sz="2400" dirty="0"/>
              <a:t>cumplir con este requerimiento específico, resulta que el transformador de potencia es el equipo más grande, pesado, complejo y también más costoso de los equipos usados en una subestación eléctrica.</a:t>
            </a:r>
          </a:p>
          <a:p>
            <a:pPr>
              <a:buNone/>
            </a:pPr>
            <a:endParaRPr lang="es-MX" sz="2400" dirty="0"/>
          </a:p>
        </p:txBody>
      </p:sp>
    </p:spTree>
    <p:extLst>
      <p:ext uri="{BB962C8B-B14F-4D97-AF65-F5344CB8AC3E}">
        <p14:creationId xmlns:p14="http://schemas.microsoft.com/office/powerpoint/2010/main" val="25784581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MX" dirty="0" smtClean="0"/>
              <a:t>Características</a:t>
            </a:r>
            <a:endParaRPr lang="es-MX" dirty="0"/>
          </a:p>
        </p:txBody>
      </p:sp>
      <p:sp>
        <p:nvSpPr>
          <p:cNvPr id="5" name="4 Marcador de contenido"/>
          <p:cNvSpPr>
            <a:spLocks noGrp="1"/>
          </p:cNvSpPr>
          <p:nvPr>
            <p:ph idx="1"/>
          </p:nvPr>
        </p:nvSpPr>
        <p:spPr/>
        <p:txBody>
          <a:bodyPr>
            <a:normAutofit/>
          </a:bodyPr>
          <a:lstStyle/>
          <a:p>
            <a:pPr lvl="0"/>
            <a:r>
              <a:rPr lang="es-MX" i="1" dirty="0" smtClean="0"/>
              <a:t>Tensión nominal</a:t>
            </a:r>
            <a:r>
              <a:rPr lang="es-MX" dirty="0" smtClean="0"/>
              <a:t>. </a:t>
            </a:r>
          </a:p>
          <a:p>
            <a:pPr lvl="0">
              <a:buNone/>
            </a:pPr>
            <a:endParaRPr lang="es-MX" dirty="0" smtClean="0"/>
          </a:p>
          <a:p>
            <a:pPr lvl="0"/>
            <a:r>
              <a:rPr lang="es-MX" i="1" dirty="0" smtClean="0"/>
              <a:t>Tensión nominal de un devanado</a:t>
            </a:r>
            <a:r>
              <a:rPr lang="es-MX" dirty="0" smtClean="0"/>
              <a:t>. </a:t>
            </a:r>
          </a:p>
          <a:p>
            <a:pPr lvl="0">
              <a:buNone/>
            </a:pPr>
            <a:endParaRPr lang="es-MX" dirty="0" smtClean="0"/>
          </a:p>
          <a:p>
            <a:pPr lvl="0"/>
            <a:r>
              <a:rPr lang="es-MX" i="1" dirty="0" smtClean="0"/>
              <a:t>Relación de transformación y su tolerancia</a:t>
            </a:r>
            <a:r>
              <a:rPr lang="es-MX" dirty="0" smtClean="0"/>
              <a:t>. </a:t>
            </a:r>
          </a:p>
          <a:p>
            <a:pPr>
              <a:buNone/>
            </a:pPr>
            <a:endParaRPr lang="es-MX" dirty="0" smtClean="0"/>
          </a:p>
          <a:p>
            <a:r>
              <a:rPr lang="es-MX" i="1" dirty="0" smtClean="0"/>
              <a:t>Impedancia nominal.</a:t>
            </a:r>
            <a:r>
              <a:rPr lang="es-MX" dirty="0" smtClean="0"/>
              <a:t> </a:t>
            </a:r>
            <a:endParaRPr lang="es-MX" dirty="0"/>
          </a:p>
        </p:txBody>
      </p:sp>
    </p:spTree>
    <p:extLst>
      <p:ext uri="{BB962C8B-B14F-4D97-AF65-F5344CB8AC3E}">
        <p14:creationId xmlns:p14="http://schemas.microsoft.com/office/powerpoint/2010/main" val="14732673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t>Conexiones principales</a:t>
            </a:r>
            <a:endParaRPr lang="es-MX" dirty="0"/>
          </a:p>
        </p:txBody>
      </p:sp>
      <p:sp>
        <p:nvSpPr>
          <p:cNvPr id="3" name="2 Marcador de contenido"/>
          <p:cNvSpPr>
            <a:spLocks noGrp="1"/>
          </p:cNvSpPr>
          <p:nvPr>
            <p:ph idx="1"/>
          </p:nvPr>
        </p:nvSpPr>
        <p:spPr>
          <a:xfrm>
            <a:off x="457200" y="1600201"/>
            <a:ext cx="8075240" cy="2116832"/>
          </a:xfrm>
        </p:spPr>
        <p:txBody>
          <a:bodyPr>
            <a:normAutofit/>
          </a:bodyPr>
          <a:lstStyle/>
          <a:p>
            <a:pPr lvl="0">
              <a:buNone/>
            </a:pPr>
            <a:r>
              <a:rPr lang="es-MX" b="1" dirty="0" smtClean="0"/>
              <a:t>Conexión delta-delta</a:t>
            </a:r>
            <a:r>
              <a:rPr lang="es-MX" dirty="0" smtClean="0"/>
              <a:t>.</a:t>
            </a:r>
          </a:p>
          <a:p>
            <a:pPr algn="just">
              <a:buNone/>
            </a:pPr>
            <a:r>
              <a:rPr lang="es-MX" dirty="0" smtClean="0"/>
              <a:t>	</a:t>
            </a:r>
            <a:r>
              <a:rPr lang="es-MX" sz="2400" dirty="0" smtClean="0"/>
              <a:t>Este arreglo es usado generalmente en sistemas donde los voltajes no son altos y cuando la continuidad del servicio debe ser mantenida aun si uno de los transformadores falla.</a:t>
            </a:r>
          </a:p>
        </p:txBody>
      </p:sp>
      <p:pic>
        <p:nvPicPr>
          <p:cNvPr id="2052" name="Picture 4" descr="http://patricioconcha.ubb.cl/410113/accionamientos/razon%2015.jpg"/>
          <p:cNvPicPr>
            <a:picLocks noChangeAspect="1" noChangeArrowheads="1"/>
          </p:cNvPicPr>
          <p:nvPr/>
        </p:nvPicPr>
        <p:blipFill>
          <a:blip r:embed="rId3" cstate="print"/>
          <a:srcRect/>
          <a:stretch>
            <a:fillRect/>
          </a:stretch>
        </p:blipFill>
        <p:spPr bwMode="auto">
          <a:xfrm>
            <a:off x="1547664" y="3645024"/>
            <a:ext cx="5800725" cy="2343151"/>
          </a:xfrm>
          <a:prstGeom prst="rect">
            <a:avLst/>
          </a:prstGeom>
          <a:noFill/>
        </p:spPr>
      </p:pic>
    </p:spTree>
    <p:extLst>
      <p:ext uri="{BB962C8B-B14F-4D97-AF65-F5344CB8AC3E}">
        <p14:creationId xmlns:p14="http://schemas.microsoft.com/office/powerpoint/2010/main" val="41727714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721499"/>
          </a:xfrm>
        </p:spPr>
        <p:txBody>
          <a:bodyPr>
            <a:normAutofit/>
          </a:bodyPr>
          <a:lstStyle/>
          <a:p>
            <a:pPr lvl="0">
              <a:buNone/>
            </a:pPr>
            <a:r>
              <a:rPr lang="es-MX" b="1" dirty="0" smtClean="0"/>
              <a:t>Conexión estrella-estrella.</a:t>
            </a:r>
            <a:endParaRPr lang="es-MX" dirty="0" smtClean="0"/>
          </a:p>
          <a:p>
            <a:pPr algn="just">
              <a:buNone/>
            </a:pPr>
            <a:r>
              <a:rPr lang="es-MX" dirty="0" smtClean="0"/>
              <a:t>    Esta conexión da un servicio satisfactorio si la carga trifásica es balanceada; si la carga es desbalanceada, el neutro eléctrico tiende a ser desplazado del punto central, haciendo diferentes los voltajes de línea a neutro, esta desventaja puede ser eliminada conectando a tierra el neutro. </a:t>
            </a:r>
          </a:p>
          <a:p>
            <a:endParaRPr lang="es-MX" dirty="0"/>
          </a:p>
        </p:txBody>
      </p:sp>
      <p:pic>
        <p:nvPicPr>
          <p:cNvPr id="1026" name="Picture 2" descr="http://patricioconcha.ubb.cl/410113/accionamientos/razon%2016.jpg"/>
          <p:cNvPicPr>
            <a:picLocks noChangeAspect="1" noChangeArrowheads="1"/>
          </p:cNvPicPr>
          <p:nvPr/>
        </p:nvPicPr>
        <p:blipFill>
          <a:blip r:embed="rId3" cstate="print"/>
          <a:srcRect/>
          <a:stretch>
            <a:fillRect/>
          </a:stretch>
        </p:blipFill>
        <p:spPr bwMode="auto">
          <a:xfrm>
            <a:off x="1475656" y="4005064"/>
            <a:ext cx="5800725" cy="2219326"/>
          </a:xfrm>
          <a:prstGeom prst="rect">
            <a:avLst/>
          </a:prstGeom>
          <a:noFill/>
        </p:spPr>
      </p:pic>
    </p:spTree>
    <p:extLst>
      <p:ext uri="{BB962C8B-B14F-4D97-AF65-F5344CB8AC3E}">
        <p14:creationId xmlns:p14="http://schemas.microsoft.com/office/powerpoint/2010/main" val="32877171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577483"/>
          </a:xfrm>
        </p:spPr>
        <p:txBody>
          <a:bodyPr/>
          <a:lstStyle/>
          <a:p>
            <a:pPr lvl="0">
              <a:buNone/>
            </a:pPr>
            <a:r>
              <a:rPr lang="es-MX" b="1" dirty="0" smtClean="0"/>
              <a:t>Conexión delta-estrella.</a:t>
            </a:r>
          </a:p>
          <a:p>
            <a:pPr>
              <a:buNone/>
            </a:pPr>
            <a:r>
              <a:rPr lang="es-MX" dirty="0" smtClean="0"/>
              <a:t>	</a:t>
            </a:r>
            <a:r>
              <a:rPr lang="es-MX" sz="2400" dirty="0" smtClean="0"/>
              <a:t>Esta conexión se emplea usualmente para elevar el voltaje, como por ejemplo al principio de un sistema de transmisión de alta tensión.</a:t>
            </a:r>
          </a:p>
          <a:p>
            <a:pPr>
              <a:buNone/>
            </a:pPr>
            <a:r>
              <a:rPr lang="es-MX" sz="2400" dirty="0" smtClean="0"/>
              <a:t>	Esta conexión también es muy usada cuando los transformadores deben suministrar carga trifásica y carga monofásica; en estos casos, la conexión proporciona un cuarto hilo conectado al neutro.</a:t>
            </a:r>
            <a:endParaRPr lang="es-MX" sz="2400" dirty="0"/>
          </a:p>
        </p:txBody>
      </p:sp>
      <p:pic>
        <p:nvPicPr>
          <p:cNvPr id="28674" name="Picture 2" descr="http://patricioconcha.ubb.cl/410113/accionamientos/razon%2014.jpg"/>
          <p:cNvPicPr>
            <a:picLocks noChangeAspect="1" noChangeArrowheads="1"/>
          </p:cNvPicPr>
          <p:nvPr/>
        </p:nvPicPr>
        <p:blipFill>
          <a:blip r:embed="rId3" cstate="print"/>
          <a:srcRect/>
          <a:stretch>
            <a:fillRect/>
          </a:stretch>
        </p:blipFill>
        <p:spPr bwMode="auto">
          <a:xfrm>
            <a:off x="1907704" y="3933056"/>
            <a:ext cx="5657850" cy="2543175"/>
          </a:xfrm>
          <a:prstGeom prst="rect">
            <a:avLst/>
          </a:prstGeom>
          <a:noFill/>
        </p:spPr>
      </p:pic>
    </p:spTree>
    <p:extLst>
      <p:ext uri="{BB962C8B-B14F-4D97-AF65-F5344CB8AC3E}">
        <p14:creationId xmlns:p14="http://schemas.microsoft.com/office/powerpoint/2010/main" val="10727221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b="1" dirty="0" smtClean="0"/>
              <a:t>Sistemas de Enfriamiento</a:t>
            </a:r>
            <a:endParaRPr lang="es-MX" dirty="0"/>
          </a:p>
        </p:txBody>
      </p:sp>
      <p:sp>
        <p:nvSpPr>
          <p:cNvPr id="3" name="2 Marcador de contenido"/>
          <p:cNvSpPr>
            <a:spLocks noGrp="1"/>
          </p:cNvSpPr>
          <p:nvPr>
            <p:ph idx="1"/>
          </p:nvPr>
        </p:nvSpPr>
        <p:spPr/>
        <p:txBody>
          <a:bodyPr/>
          <a:lstStyle/>
          <a:p>
            <a:r>
              <a:rPr lang="es-MX" dirty="0" smtClean="0"/>
              <a:t>Sistema de enfriamiento OA</a:t>
            </a:r>
          </a:p>
          <a:p>
            <a:endParaRPr lang="es-MX" dirty="0" smtClean="0"/>
          </a:p>
          <a:p>
            <a:r>
              <a:rPr lang="es-MX" dirty="0" smtClean="0"/>
              <a:t>Sistema de enfriamiento OA/FA y OA/FA/FA</a:t>
            </a:r>
          </a:p>
          <a:p>
            <a:endParaRPr lang="es-MX" dirty="0" smtClean="0"/>
          </a:p>
          <a:p>
            <a:r>
              <a:rPr lang="es-MX" dirty="0" smtClean="0"/>
              <a:t>Sistema de enfriamiento OA/FOA</a:t>
            </a:r>
          </a:p>
          <a:p>
            <a:endParaRPr lang="es-MX" dirty="0"/>
          </a:p>
        </p:txBody>
      </p:sp>
    </p:spTree>
    <p:extLst>
      <p:ext uri="{BB962C8B-B14F-4D97-AF65-F5344CB8AC3E}">
        <p14:creationId xmlns:p14="http://schemas.microsoft.com/office/powerpoint/2010/main" val="37286754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t>Interruptores</a:t>
            </a:r>
            <a:endParaRPr lang="es-MX" dirty="0"/>
          </a:p>
        </p:txBody>
      </p:sp>
      <p:sp>
        <p:nvSpPr>
          <p:cNvPr id="3" name="2 Marcador de contenido"/>
          <p:cNvSpPr>
            <a:spLocks noGrp="1"/>
          </p:cNvSpPr>
          <p:nvPr>
            <p:ph idx="1"/>
          </p:nvPr>
        </p:nvSpPr>
        <p:spPr/>
        <p:txBody>
          <a:bodyPr>
            <a:normAutofit lnSpcReduction="10000"/>
          </a:bodyPr>
          <a:lstStyle/>
          <a:p>
            <a:pPr>
              <a:buNone/>
            </a:pPr>
            <a:r>
              <a:rPr lang="es-MX" dirty="0" smtClean="0"/>
              <a:t>	Los interruptores son un medio para abrir o cerrar un circuito de corriente. Existen interruptores de operación sin y los interruptores de operación con carga.</a:t>
            </a:r>
          </a:p>
          <a:p>
            <a:pPr>
              <a:buNone/>
            </a:pPr>
            <a:endParaRPr lang="es-MX" dirty="0" smtClean="0"/>
          </a:p>
          <a:p>
            <a:pPr>
              <a:buNone/>
            </a:pPr>
            <a:r>
              <a:rPr lang="es-MX" dirty="0" smtClean="0"/>
              <a:t>Los estados de operación son los siguientes:</a:t>
            </a:r>
          </a:p>
          <a:p>
            <a:pPr>
              <a:buNone/>
            </a:pPr>
            <a:r>
              <a:rPr lang="es-MX" dirty="0" smtClean="0"/>
              <a:t> </a:t>
            </a:r>
          </a:p>
          <a:p>
            <a:pPr lvl="6"/>
            <a:r>
              <a:rPr lang="es-MX" dirty="0" smtClean="0"/>
              <a:t>ABIERTO (O)</a:t>
            </a:r>
          </a:p>
          <a:p>
            <a:pPr lvl="6"/>
            <a:r>
              <a:rPr lang="es-MX" dirty="0" smtClean="0"/>
              <a:t>CERRADO (I)</a:t>
            </a:r>
            <a:endParaRPr lang="es-MX" dirty="0"/>
          </a:p>
        </p:txBody>
      </p:sp>
    </p:spTree>
    <p:extLst>
      <p:ext uri="{BB962C8B-B14F-4D97-AF65-F5344CB8AC3E}">
        <p14:creationId xmlns:p14="http://schemas.microsoft.com/office/powerpoint/2010/main" val="32015691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Clasificación </a:t>
            </a:r>
            <a:endParaRPr lang="es-MX" dirty="0"/>
          </a:p>
        </p:txBody>
      </p:sp>
      <p:sp>
        <p:nvSpPr>
          <p:cNvPr id="3" name="2 Marcador de contenido"/>
          <p:cNvSpPr>
            <a:spLocks noGrp="1"/>
          </p:cNvSpPr>
          <p:nvPr>
            <p:ph idx="1"/>
          </p:nvPr>
        </p:nvSpPr>
        <p:spPr/>
        <p:txBody>
          <a:bodyPr>
            <a:normAutofit/>
          </a:bodyPr>
          <a:lstStyle/>
          <a:p>
            <a:pPr>
              <a:buFont typeface="Wingdings" pitchFamily="2" charset="2"/>
              <a:buChar char="v"/>
            </a:pPr>
            <a:r>
              <a:rPr lang="es-MX" sz="2400" dirty="0" smtClean="0"/>
              <a:t>Interruptores de bajo voltaje</a:t>
            </a:r>
          </a:p>
          <a:p>
            <a:pPr>
              <a:buFont typeface="Wingdings" pitchFamily="2" charset="2"/>
              <a:buChar char="v"/>
            </a:pPr>
            <a:r>
              <a:rPr lang="es-MX" sz="2400" dirty="0" smtClean="0"/>
              <a:t>Interruptores de bajo voltaje</a:t>
            </a:r>
          </a:p>
          <a:p>
            <a:pPr>
              <a:buFont typeface="Wingdings" pitchFamily="2" charset="2"/>
              <a:buChar char="v"/>
            </a:pPr>
            <a:r>
              <a:rPr lang="es-MX" sz="2400" dirty="0" smtClean="0"/>
              <a:t>Interrupción de circuitos inductivos</a:t>
            </a:r>
          </a:p>
          <a:p>
            <a:pPr>
              <a:buFont typeface="Wingdings" pitchFamily="2" charset="2"/>
              <a:buChar char="v"/>
            </a:pPr>
            <a:r>
              <a:rPr lang="es-MX" sz="2400" dirty="0" smtClean="0"/>
              <a:t>Interrupción de circuitos capacitivos</a:t>
            </a:r>
          </a:p>
          <a:p>
            <a:pPr>
              <a:buFont typeface="Wingdings" pitchFamily="2" charset="2"/>
              <a:buChar char="v"/>
            </a:pPr>
            <a:r>
              <a:rPr lang="es-MX" sz="2400" dirty="0" smtClean="0"/>
              <a:t>Interrupción de circuitos en oposición de fases</a:t>
            </a:r>
          </a:p>
          <a:p>
            <a:pPr>
              <a:buFont typeface="Wingdings" pitchFamily="2" charset="2"/>
              <a:buChar char="v"/>
            </a:pPr>
            <a:r>
              <a:rPr lang="es-MX" sz="2400" dirty="0" smtClean="0"/>
              <a:t>Interruptores en reducido volumen de aceite</a:t>
            </a:r>
          </a:p>
          <a:p>
            <a:pPr>
              <a:buFont typeface="Wingdings" pitchFamily="2" charset="2"/>
              <a:buChar char="v"/>
            </a:pPr>
            <a:r>
              <a:rPr lang="es-MX" sz="2400" dirty="0" smtClean="0"/>
              <a:t>Interruptores de potencia neumáticos</a:t>
            </a:r>
          </a:p>
          <a:p>
            <a:pPr>
              <a:buFont typeface="Wingdings" pitchFamily="2" charset="2"/>
              <a:buChar char="v"/>
            </a:pPr>
            <a:r>
              <a:rPr lang="es-MX" sz="2400" dirty="0" smtClean="0"/>
              <a:t>Interruptores de potencia SF6</a:t>
            </a:r>
          </a:p>
          <a:p>
            <a:pPr>
              <a:buFont typeface="Wingdings" pitchFamily="2" charset="2"/>
              <a:buChar char="v"/>
            </a:pPr>
            <a:r>
              <a:rPr lang="es-MX" sz="2400" dirty="0" smtClean="0"/>
              <a:t>Interruptores de vacío</a:t>
            </a:r>
            <a:endParaRPr lang="es-MX" sz="2400" dirty="0"/>
          </a:p>
        </p:txBody>
      </p:sp>
    </p:spTree>
    <p:extLst>
      <p:ext uri="{BB962C8B-B14F-4D97-AF65-F5344CB8AC3E}">
        <p14:creationId xmlns:p14="http://schemas.microsoft.com/office/powerpoint/2010/main" val="1185849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t>Restauradores y Seccionadores</a:t>
            </a:r>
            <a:endParaRPr lang="es-MX" dirty="0"/>
          </a:p>
        </p:txBody>
      </p:sp>
      <p:sp>
        <p:nvSpPr>
          <p:cNvPr id="3" name="2 Marcador de contenido"/>
          <p:cNvSpPr>
            <a:spLocks noGrp="1"/>
          </p:cNvSpPr>
          <p:nvPr>
            <p:ph idx="1"/>
          </p:nvPr>
        </p:nvSpPr>
        <p:spPr>
          <a:xfrm>
            <a:off x="457200" y="1600200"/>
            <a:ext cx="4546848" cy="4525963"/>
          </a:xfrm>
        </p:spPr>
        <p:txBody>
          <a:bodyPr>
            <a:normAutofit fontScale="62500" lnSpcReduction="20000"/>
          </a:bodyPr>
          <a:lstStyle/>
          <a:p>
            <a:pPr algn="just"/>
            <a:r>
              <a:rPr lang="es-MX" dirty="0" smtClean="0"/>
              <a:t>Los restauradores, son equipos que sirven para reconectar alimentadores primarios de distribución.</a:t>
            </a:r>
          </a:p>
          <a:p>
            <a:pPr algn="just">
              <a:buNone/>
            </a:pPr>
            <a:endParaRPr lang="es-MX" dirty="0" smtClean="0"/>
          </a:p>
          <a:p>
            <a:pPr algn="just"/>
            <a:r>
              <a:rPr lang="es-MX" dirty="0" smtClean="0"/>
              <a:t>Los seccionadores, son elementos que no están diseñados para interrumpir corrientes de cortocircuito ya que su función es el de abrir circuitos en forma automática después de cortar y responder a un número predeterminado de impulsos de corriente de igual a mayor valor que una magnitud previamente predeterminada, abren cuando el alimentador primario de distribución queda </a:t>
            </a:r>
            <a:r>
              <a:rPr lang="es-MX" dirty="0" err="1" smtClean="0"/>
              <a:t>desenergizado</a:t>
            </a:r>
            <a:r>
              <a:rPr lang="es-MX" dirty="0" smtClean="0"/>
              <a:t>.</a:t>
            </a:r>
          </a:p>
          <a:p>
            <a:pPr>
              <a:buNone/>
            </a:pPr>
            <a:r>
              <a:rPr lang="es-MX" dirty="0" smtClean="0"/>
              <a:t> </a:t>
            </a:r>
          </a:p>
          <a:p>
            <a:endParaRPr lang="es-MX" dirty="0"/>
          </a:p>
        </p:txBody>
      </p:sp>
      <p:pic>
        <p:nvPicPr>
          <p:cNvPr id="4" name="3 Imagen"/>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00192" y="3861048"/>
            <a:ext cx="1057275" cy="1866900"/>
          </a:xfrm>
          <a:prstGeom prst="rect">
            <a:avLst/>
          </a:prstGeom>
          <a:noFill/>
          <a:ln w="9525">
            <a:noFill/>
            <a:miter lim="800000"/>
            <a:headEnd/>
            <a:tailEnd/>
          </a:ln>
        </p:spPr>
      </p:pic>
      <p:pic>
        <p:nvPicPr>
          <p:cNvPr id="5" name="4 Imagen"/>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8144" y="1628800"/>
            <a:ext cx="1609725" cy="1807845"/>
          </a:xfrm>
          <a:prstGeom prst="rect">
            <a:avLst/>
          </a:prstGeom>
          <a:noFill/>
          <a:ln w="9525">
            <a:noFill/>
            <a:miter lim="800000"/>
            <a:headEnd/>
            <a:tailEnd/>
          </a:ln>
        </p:spPr>
      </p:pic>
    </p:spTree>
    <p:extLst>
      <p:ext uri="{BB962C8B-B14F-4D97-AF65-F5344CB8AC3E}">
        <p14:creationId xmlns:p14="http://schemas.microsoft.com/office/powerpoint/2010/main" val="209381509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b="1" dirty="0" smtClean="0"/>
              <a:t>Seccionadores de cuchillas giratorias</a:t>
            </a:r>
            <a:endParaRPr lang="es-MX" dirty="0"/>
          </a:p>
        </p:txBody>
      </p:sp>
      <p:sp>
        <p:nvSpPr>
          <p:cNvPr id="3" name="2 Marcador de contenido"/>
          <p:cNvSpPr>
            <a:spLocks noGrp="1"/>
          </p:cNvSpPr>
          <p:nvPr>
            <p:ph idx="1"/>
          </p:nvPr>
        </p:nvSpPr>
        <p:spPr>
          <a:xfrm>
            <a:off x="179512" y="1700808"/>
            <a:ext cx="2602632" cy="4525963"/>
          </a:xfrm>
        </p:spPr>
        <p:txBody>
          <a:bodyPr>
            <a:normAutofit/>
          </a:bodyPr>
          <a:lstStyle/>
          <a:p>
            <a:pPr algn="just">
              <a:buNone/>
            </a:pPr>
            <a:r>
              <a:rPr lang="es-MX" sz="2400" dirty="0" smtClean="0"/>
              <a:t>	Estos aparatos son los más empleados para media tensión, tanto como para interior como para exterior.</a:t>
            </a:r>
          </a:p>
          <a:p>
            <a:pPr algn="just"/>
            <a:endParaRPr lang="es-MX" dirty="0"/>
          </a:p>
        </p:txBody>
      </p:sp>
      <p:sp>
        <p:nvSpPr>
          <p:cNvPr id="4" name="3 CuadroTexto"/>
          <p:cNvSpPr txBox="1"/>
          <p:nvPr/>
        </p:nvSpPr>
        <p:spPr>
          <a:xfrm>
            <a:off x="5652120" y="1700808"/>
            <a:ext cx="3024336" cy="3754874"/>
          </a:xfrm>
          <a:prstGeom prst="rect">
            <a:avLst/>
          </a:prstGeom>
          <a:noFill/>
        </p:spPr>
        <p:txBody>
          <a:bodyPr wrap="square" rtlCol="0">
            <a:spAutoFit/>
          </a:bodyPr>
          <a:lstStyle/>
          <a:p>
            <a:r>
              <a:rPr lang="es-MX" sz="2000" dirty="0" smtClean="0"/>
              <a:t>En muchos casos resulta conveniente poner a tierra las instalaciones cuando se ha de trabajar en ellas, para lo cual se construyen seccionadores con cuchillas de puesta a tierra accionadas por medio de una palanca auxiliar maniobrada con la pértiga de accionamiento.</a:t>
            </a:r>
          </a:p>
          <a:p>
            <a:endParaRPr lang="es-MX" dirty="0"/>
          </a:p>
        </p:txBody>
      </p:sp>
      <p:pic>
        <p:nvPicPr>
          <p:cNvPr id="5" name="4 Imagen" descr="http://2.bp.blogspot.com/_8sX4mrlkB5Y/SQSw7P472YI/AAAAAAAAAh8/-x21ppm1hp4/s320/seccionador+de+dos+columnas+giratorias+por+polo.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87824" y="1916832"/>
            <a:ext cx="2386940" cy="2880149"/>
          </a:xfrm>
          <a:prstGeom prst="rect">
            <a:avLst/>
          </a:prstGeom>
          <a:noFill/>
          <a:ln>
            <a:noFill/>
          </a:ln>
        </p:spPr>
      </p:pic>
    </p:spTree>
    <p:extLst>
      <p:ext uri="{BB962C8B-B14F-4D97-AF65-F5344CB8AC3E}">
        <p14:creationId xmlns:p14="http://schemas.microsoft.com/office/powerpoint/2010/main" val="13494727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Otros tipos de seccionadores:</a:t>
            </a:r>
            <a:endParaRPr lang="es-MX" dirty="0"/>
          </a:p>
        </p:txBody>
      </p:sp>
      <p:sp>
        <p:nvSpPr>
          <p:cNvPr id="3" name="2 Marcador de contenido"/>
          <p:cNvSpPr>
            <a:spLocks noGrp="1"/>
          </p:cNvSpPr>
          <p:nvPr>
            <p:ph idx="1"/>
          </p:nvPr>
        </p:nvSpPr>
        <p:spPr>
          <a:xfrm>
            <a:off x="4788024" y="1628800"/>
            <a:ext cx="3970784" cy="4525963"/>
          </a:xfrm>
        </p:spPr>
        <p:txBody>
          <a:bodyPr/>
          <a:lstStyle/>
          <a:p>
            <a:r>
              <a:rPr lang="es-MX" b="1" dirty="0" smtClean="0"/>
              <a:t>Seccionadores de cuchillas deslizantes</a:t>
            </a:r>
          </a:p>
          <a:p>
            <a:r>
              <a:rPr lang="es-MX" b="1" dirty="0" smtClean="0"/>
              <a:t>Seccionadores de columnas giratoria</a:t>
            </a:r>
          </a:p>
          <a:p>
            <a:r>
              <a:rPr lang="es-MX" b="1" dirty="0" smtClean="0"/>
              <a:t>Seccionadores de pantógrafo</a:t>
            </a:r>
          </a:p>
          <a:p>
            <a:endParaRPr lang="es-MX" dirty="0"/>
          </a:p>
        </p:txBody>
      </p:sp>
      <p:pic>
        <p:nvPicPr>
          <p:cNvPr id="4" name="3 Imagen"/>
          <p:cNvPicPr/>
          <p:nvPr/>
        </p:nvPicPr>
        <p:blipFill>
          <a:blip cstate="print">
            <a:extLst>
              <a:ext uri="{28A0092B-C50C-407E-A947-70E740481C1C}">
                <a14:useLocalDpi xmlns:a14="http://schemas.microsoft.com/office/drawing/2010/main" val="0"/>
              </a:ext>
            </a:extLst>
          </a:blip>
          <a:srcRect/>
          <a:stretch>
            <a:fillRect/>
          </a:stretch>
        </p:blipFill>
        <p:spPr bwMode="auto">
          <a:xfrm>
            <a:off x="899592" y="1556792"/>
            <a:ext cx="2733650" cy="1905173"/>
          </a:xfrm>
          <a:prstGeom prst="rect">
            <a:avLst/>
          </a:prstGeom>
          <a:noFill/>
          <a:ln w="9525">
            <a:noFill/>
            <a:miter lim="800000"/>
            <a:headEnd/>
            <a:tailEnd/>
          </a:ln>
        </p:spPr>
      </p:pic>
      <p:pic>
        <p:nvPicPr>
          <p:cNvPr id="5" name="4 Imagen"/>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5776" y="3645024"/>
            <a:ext cx="2196827" cy="2035473"/>
          </a:xfrm>
          <a:prstGeom prst="rect">
            <a:avLst/>
          </a:prstGeom>
          <a:noFill/>
          <a:ln w="9525">
            <a:noFill/>
            <a:miter lim="800000"/>
            <a:headEnd/>
            <a:tailEnd/>
          </a:ln>
        </p:spPr>
      </p:pic>
    </p:spTree>
    <p:extLst>
      <p:ext uri="{BB962C8B-B14F-4D97-AF65-F5344CB8AC3E}">
        <p14:creationId xmlns:p14="http://schemas.microsoft.com/office/powerpoint/2010/main" val="7349672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t>Cortacircuitos fusibles</a:t>
            </a:r>
            <a:endParaRPr lang="es-MX" dirty="0"/>
          </a:p>
        </p:txBody>
      </p:sp>
      <p:sp>
        <p:nvSpPr>
          <p:cNvPr id="3" name="2 Marcador de contenido"/>
          <p:cNvSpPr>
            <a:spLocks noGrp="1"/>
          </p:cNvSpPr>
          <p:nvPr>
            <p:ph idx="1"/>
          </p:nvPr>
        </p:nvSpPr>
        <p:spPr>
          <a:xfrm>
            <a:off x="1043608" y="1556792"/>
            <a:ext cx="7283152" cy="4525963"/>
          </a:xfrm>
        </p:spPr>
        <p:txBody>
          <a:bodyPr/>
          <a:lstStyle/>
          <a:p>
            <a:pPr algn="just">
              <a:buNone/>
            </a:pPr>
            <a:r>
              <a:rPr lang="es-MX" dirty="0" smtClean="0"/>
              <a:t>	</a:t>
            </a:r>
            <a:r>
              <a:rPr lang="es-MX" sz="2800" dirty="0" smtClean="0"/>
              <a:t>EI cortacircuitos fusible, o fusible de forma abreviada, puede ser definido como un dispositivo de protección destinado a cortar automáticamente el circuito eléctrico al ser atravesado por una </a:t>
            </a:r>
            <a:r>
              <a:rPr lang="es-MX" sz="2800" dirty="0" err="1" smtClean="0"/>
              <a:t>sobrecorriente</a:t>
            </a:r>
            <a:r>
              <a:rPr lang="es-MX" sz="2800" dirty="0" smtClean="0"/>
              <a:t> que puede poner en peligro los equipos e instalaciones del sistema. Esta </a:t>
            </a:r>
            <a:r>
              <a:rPr lang="es-MX" sz="2800" dirty="0" err="1" smtClean="0"/>
              <a:t>sobrecorriente</a:t>
            </a:r>
            <a:r>
              <a:rPr lang="es-MX" sz="2800" dirty="0" smtClean="0"/>
              <a:t> puede ser debida a sobrecargas o cortocircuitos.</a:t>
            </a:r>
          </a:p>
          <a:p>
            <a:pPr>
              <a:buNone/>
            </a:pPr>
            <a:endParaRPr lang="es-MX" dirty="0"/>
          </a:p>
        </p:txBody>
      </p:sp>
    </p:spTree>
    <p:extLst>
      <p:ext uri="{BB962C8B-B14F-4D97-AF65-F5344CB8AC3E}">
        <p14:creationId xmlns:p14="http://schemas.microsoft.com/office/powerpoint/2010/main" val="37337617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p:spPr>
        <p:txBody>
          <a:bodyPr>
            <a:normAutofit/>
          </a:bodyPr>
          <a:lstStyle/>
          <a:p>
            <a:pPr>
              <a:buNone/>
            </a:pPr>
            <a:r>
              <a:rPr lang="es-MX" dirty="0" smtClean="0"/>
              <a:t>	</a:t>
            </a:r>
            <a:r>
              <a:rPr lang="es-MX" sz="2400" dirty="0" smtClean="0"/>
              <a:t>Los fusibles se dividen en dos clases dependiendo de la potencia a la cual van a operar.</a:t>
            </a:r>
          </a:p>
          <a:p>
            <a:pPr>
              <a:buNone/>
            </a:pPr>
            <a:endParaRPr lang="es-MX" sz="2400" dirty="0" smtClean="0"/>
          </a:p>
          <a:p>
            <a:r>
              <a:rPr lang="es-MX" sz="2400" dirty="0" smtClean="0"/>
              <a:t>Fusibles de potencia (sobre 600 volts). Están en uso dos tipos de fusibles de potencia que son:</a:t>
            </a:r>
          </a:p>
          <a:p>
            <a:pPr lvl="4"/>
            <a:r>
              <a:rPr lang="es-MX" dirty="0" smtClean="0"/>
              <a:t>a) Limitadores de corriente </a:t>
            </a:r>
          </a:p>
          <a:p>
            <a:pPr lvl="4"/>
            <a:r>
              <a:rPr lang="es-MX" dirty="0" smtClean="0"/>
              <a:t>b) Tipo de expulsión</a:t>
            </a:r>
          </a:p>
          <a:p>
            <a:pPr lvl="4"/>
            <a:endParaRPr lang="es-MX" dirty="0" smtClean="0"/>
          </a:p>
          <a:p>
            <a:pPr lvl="4"/>
            <a:endParaRPr lang="es-MX" dirty="0" smtClean="0"/>
          </a:p>
          <a:p>
            <a:r>
              <a:rPr lang="es-MX" sz="2400" dirty="0" smtClean="0"/>
              <a:t>Fusibles de bajo voltaje (600 volts) y menos. Estos a su vez se subdividen en:</a:t>
            </a:r>
          </a:p>
          <a:p>
            <a:pPr lvl="4"/>
            <a:r>
              <a:rPr lang="es-MX" dirty="0" smtClean="0"/>
              <a:t>a) Tipo tapón </a:t>
            </a:r>
          </a:p>
          <a:p>
            <a:pPr lvl="4"/>
            <a:r>
              <a:rPr lang="es-MX" dirty="0" smtClean="0"/>
              <a:t>b) Tipo cartucho.</a:t>
            </a:r>
            <a:endParaRPr lang="es-MX" dirty="0"/>
          </a:p>
        </p:txBody>
      </p:sp>
      <p:pic>
        <p:nvPicPr>
          <p:cNvPr id="4" name="3 Imagen"/>
          <p:cNvPicPr/>
          <p:nvPr/>
        </p:nvPicPr>
        <p:blipFill>
          <a:blip r:embed="rId3" cstate="print"/>
          <a:srcRect/>
          <a:stretch>
            <a:fillRect/>
          </a:stretch>
        </p:blipFill>
        <p:spPr bwMode="auto">
          <a:xfrm>
            <a:off x="6156176" y="4581128"/>
            <a:ext cx="1105535" cy="1530985"/>
          </a:xfrm>
          <a:prstGeom prst="rect">
            <a:avLst/>
          </a:prstGeom>
          <a:noFill/>
          <a:ln w="9525">
            <a:noFill/>
            <a:miter lim="800000"/>
            <a:headEnd/>
            <a:tailEnd/>
          </a:ln>
        </p:spPr>
      </p:pic>
      <p:pic>
        <p:nvPicPr>
          <p:cNvPr id="29698" name="Picture 2" descr="http://www.ensys.pe/productos/images/sandc_fusible_sm.gif"/>
          <p:cNvPicPr>
            <a:picLocks noChangeAspect="1" noChangeArrowheads="1"/>
          </p:cNvPicPr>
          <p:nvPr/>
        </p:nvPicPr>
        <p:blipFill>
          <a:blip r:embed="rId4" cstate="print"/>
          <a:srcRect/>
          <a:stretch>
            <a:fillRect/>
          </a:stretch>
        </p:blipFill>
        <p:spPr bwMode="auto">
          <a:xfrm rot="5400000">
            <a:off x="6181899" y="1891110"/>
            <a:ext cx="1905000" cy="2676525"/>
          </a:xfrm>
          <a:prstGeom prst="rect">
            <a:avLst/>
          </a:prstGeom>
          <a:noFill/>
        </p:spPr>
      </p:pic>
    </p:spTree>
    <p:extLst>
      <p:ext uri="{BB962C8B-B14F-4D97-AF65-F5344CB8AC3E}">
        <p14:creationId xmlns:p14="http://schemas.microsoft.com/office/powerpoint/2010/main" val="42060772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b="1" dirty="0" smtClean="0"/>
              <a:t>Cortacircuitos fusibles de Alta tensión</a:t>
            </a:r>
            <a:endParaRPr lang="es-MX" dirty="0"/>
          </a:p>
        </p:txBody>
      </p:sp>
      <p:sp>
        <p:nvSpPr>
          <p:cNvPr id="3" name="2 Marcador de contenido"/>
          <p:cNvSpPr>
            <a:spLocks noGrp="1"/>
          </p:cNvSpPr>
          <p:nvPr>
            <p:ph idx="1"/>
          </p:nvPr>
        </p:nvSpPr>
        <p:spPr/>
        <p:txBody>
          <a:bodyPr/>
          <a:lstStyle/>
          <a:p>
            <a:pPr>
              <a:buNone/>
            </a:pPr>
            <a:r>
              <a:rPr lang="es-MX" dirty="0" smtClean="0"/>
              <a:t>	Son dos los tipos de fusibles más utilizados en A. T., siendo su diferencia principal la forma de eliminar el arco de energía que se produce en la falta del sistema.</a:t>
            </a:r>
          </a:p>
          <a:p>
            <a:pPr>
              <a:buNone/>
            </a:pPr>
            <a:r>
              <a:rPr lang="es-MX" dirty="0" smtClean="0"/>
              <a:t> </a:t>
            </a:r>
          </a:p>
          <a:p>
            <a:pPr>
              <a:buFont typeface="Wingdings" pitchFamily="2" charset="2"/>
              <a:buChar char="ü"/>
            </a:pPr>
            <a:r>
              <a:rPr lang="es-MX" dirty="0" smtClean="0"/>
              <a:t>Fusibles Alto Poder de Ruptura </a:t>
            </a:r>
          </a:p>
          <a:p>
            <a:pPr>
              <a:buFont typeface="Wingdings" pitchFamily="2" charset="2"/>
              <a:buChar char="ü"/>
            </a:pPr>
            <a:r>
              <a:rPr lang="es-MX" dirty="0" smtClean="0"/>
              <a:t> Los cortacircuitos de expulsión.</a:t>
            </a:r>
          </a:p>
          <a:p>
            <a:endParaRPr lang="es-MX" dirty="0"/>
          </a:p>
        </p:txBody>
      </p:sp>
      <p:pic>
        <p:nvPicPr>
          <p:cNvPr id="4" name="3 Imagen"/>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6176" y="3140968"/>
            <a:ext cx="2658110" cy="3362325"/>
          </a:xfrm>
          <a:prstGeom prst="rect">
            <a:avLst/>
          </a:prstGeom>
          <a:noFill/>
          <a:ln w="9525">
            <a:noFill/>
            <a:miter lim="800000"/>
            <a:headEnd/>
            <a:tailEnd/>
          </a:ln>
        </p:spPr>
      </p:pic>
    </p:spTree>
    <p:extLst>
      <p:ext uri="{BB962C8B-B14F-4D97-AF65-F5344CB8AC3E}">
        <p14:creationId xmlns:p14="http://schemas.microsoft.com/office/powerpoint/2010/main" val="247793259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err="1" smtClean="0"/>
              <a:t>Apartarrayos</a:t>
            </a:r>
            <a:endParaRPr lang="es-MX" dirty="0"/>
          </a:p>
        </p:txBody>
      </p:sp>
      <p:sp>
        <p:nvSpPr>
          <p:cNvPr id="3" name="2 Marcador de contenido"/>
          <p:cNvSpPr>
            <a:spLocks noGrp="1"/>
          </p:cNvSpPr>
          <p:nvPr>
            <p:ph idx="1"/>
          </p:nvPr>
        </p:nvSpPr>
        <p:spPr>
          <a:xfrm>
            <a:off x="457200" y="1600200"/>
            <a:ext cx="4186808" cy="4525963"/>
          </a:xfrm>
        </p:spPr>
        <p:txBody>
          <a:bodyPr>
            <a:normAutofit fontScale="85000" lnSpcReduction="20000"/>
          </a:bodyPr>
          <a:lstStyle/>
          <a:p>
            <a:pPr algn="just">
              <a:buNone/>
            </a:pPr>
            <a:r>
              <a:rPr lang="es-MX" dirty="0" smtClean="0"/>
              <a:t>	Se denominan en general </a:t>
            </a:r>
            <a:r>
              <a:rPr lang="es-MX" dirty="0" err="1" smtClean="0"/>
              <a:t>Apartarrayos</a:t>
            </a:r>
            <a:r>
              <a:rPr lang="es-MX" dirty="0" smtClean="0"/>
              <a:t> a los dispositivos destinados a absorber las sobretensiones producidas por descargas atmosféricas, por maniobras o por otras causas que en otro caso, se descargarían sobre aisladores o perforarían el aislamiento. </a:t>
            </a:r>
            <a:endParaRPr lang="es-MX" dirty="0"/>
          </a:p>
        </p:txBody>
      </p:sp>
      <p:pic>
        <p:nvPicPr>
          <p:cNvPr id="37890" name="Picture 2" descr="http://grupoteimexico.com.mx/im%20paginas/apartarrayo%20de%20porcelana.png"/>
          <p:cNvPicPr>
            <a:picLocks noChangeAspect="1" noChangeArrowheads="1"/>
          </p:cNvPicPr>
          <p:nvPr/>
        </p:nvPicPr>
        <p:blipFill>
          <a:blip r:embed="rId3" cstate="print"/>
          <a:srcRect/>
          <a:stretch>
            <a:fillRect/>
          </a:stretch>
        </p:blipFill>
        <p:spPr bwMode="auto">
          <a:xfrm>
            <a:off x="5652120" y="1412776"/>
            <a:ext cx="2085975" cy="3819525"/>
          </a:xfrm>
          <a:prstGeom prst="rect">
            <a:avLst/>
          </a:prstGeom>
          <a:noFill/>
        </p:spPr>
      </p:pic>
    </p:spTree>
    <p:extLst>
      <p:ext uri="{BB962C8B-B14F-4D97-AF65-F5344CB8AC3E}">
        <p14:creationId xmlns:p14="http://schemas.microsoft.com/office/powerpoint/2010/main" val="30729384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t>Hilos de guarda</a:t>
            </a:r>
            <a:endParaRPr lang="es-MX" dirty="0"/>
          </a:p>
        </p:txBody>
      </p:sp>
      <p:sp>
        <p:nvSpPr>
          <p:cNvPr id="3" name="2 Marcador de contenido"/>
          <p:cNvSpPr>
            <a:spLocks noGrp="1"/>
          </p:cNvSpPr>
          <p:nvPr>
            <p:ph idx="1"/>
          </p:nvPr>
        </p:nvSpPr>
        <p:spPr/>
        <p:txBody>
          <a:bodyPr>
            <a:normAutofit lnSpcReduction="10000"/>
          </a:bodyPr>
          <a:lstStyle/>
          <a:p>
            <a:pPr>
              <a:buNone/>
            </a:pPr>
            <a:r>
              <a:rPr lang="es-MX" dirty="0" smtClean="0"/>
              <a:t>	Su función es proteger a las líneas contra descargas atmosféricas. Esta protección consiste en interceptar las descargas atmosféricas y conducirlas a tierra por medio de un conductor conectado a tierra.</a:t>
            </a:r>
          </a:p>
          <a:p>
            <a:pPr>
              <a:buNone/>
            </a:pPr>
            <a:endParaRPr lang="es-MX" dirty="0" smtClean="0"/>
          </a:p>
          <a:p>
            <a:pPr>
              <a:buNone/>
            </a:pPr>
            <a:r>
              <a:rPr lang="es-MX" dirty="0" smtClean="0"/>
              <a:t>	El hilo de guarda se instala en la parte más elevada de la torre de transmisión y subestación</a:t>
            </a:r>
            <a:endParaRPr lang="es-MX" dirty="0"/>
          </a:p>
        </p:txBody>
      </p:sp>
    </p:spTree>
    <p:extLst>
      <p:ext uri="{BB962C8B-B14F-4D97-AF65-F5344CB8AC3E}">
        <p14:creationId xmlns:p14="http://schemas.microsoft.com/office/powerpoint/2010/main" val="37553165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t>Pararrayos</a:t>
            </a:r>
            <a:endParaRPr lang="es-MX" dirty="0"/>
          </a:p>
        </p:txBody>
      </p:sp>
      <p:sp>
        <p:nvSpPr>
          <p:cNvPr id="3" name="2 Marcador de contenido"/>
          <p:cNvSpPr>
            <a:spLocks noGrp="1"/>
          </p:cNvSpPr>
          <p:nvPr>
            <p:ph idx="1"/>
          </p:nvPr>
        </p:nvSpPr>
        <p:spPr>
          <a:xfrm>
            <a:off x="457200" y="1600200"/>
            <a:ext cx="4978896" cy="4525963"/>
          </a:xfrm>
        </p:spPr>
        <p:txBody>
          <a:bodyPr>
            <a:normAutofit fontScale="85000" lnSpcReduction="10000"/>
          </a:bodyPr>
          <a:lstStyle/>
          <a:p>
            <a:pPr algn="just">
              <a:buNone/>
            </a:pPr>
            <a:r>
              <a:rPr lang="es-MX" dirty="0" smtClean="0"/>
              <a:t>	</a:t>
            </a:r>
            <a:r>
              <a:rPr lang="es-MX" sz="2600" dirty="0" smtClean="0"/>
              <a:t>El pararrayos es una varilla puntiaguda de metal buen conductor de electricidad, instalada en la parte más elevada de un edificio o cualquier construcción que lo requiera y unida por un grueso cable de cobre a una plancha del mismo metal introducida profundamente en tierra.</a:t>
            </a:r>
          </a:p>
          <a:p>
            <a:pPr algn="just">
              <a:buNone/>
            </a:pPr>
            <a:r>
              <a:rPr lang="es-MX" sz="2600" dirty="0" smtClean="0"/>
              <a:t>	</a:t>
            </a:r>
          </a:p>
          <a:p>
            <a:pPr algn="just">
              <a:buNone/>
            </a:pPr>
            <a:r>
              <a:rPr lang="es-MX" sz="2600" dirty="0" smtClean="0"/>
              <a:t>	Como éste está conectado al suelo, el rayo, al tocar la punta metálica, se descarga sin causar daños en la tierra.</a:t>
            </a:r>
          </a:p>
          <a:p>
            <a:pPr algn="just">
              <a:buNone/>
            </a:pPr>
            <a:endParaRPr lang="es-MX" dirty="0"/>
          </a:p>
        </p:txBody>
      </p:sp>
      <p:pic>
        <p:nvPicPr>
          <p:cNvPr id="39938" name="Picture 2" descr="http://www.antenista-tdt-pc-domotica.com/images/pararrayos.png"/>
          <p:cNvPicPr>
            <a:picLocks noChangeAspect="1" noChangeArrowheads="1"/>
          </p:cNvPicPr>
          <p:nvPr/>
        </p:nvPicPr>
        <p:blipFill>
          <a:blip r:embed="rId3" cstate="print"/>
          <a:srcRect/>
          <a:stretch>
            <a:fillRect/>
          </a:stretch>
        </p:blipFill>
        <p:spPr bwMode="auto">
          <a:xfrm>
            <a:off x="5508104" y="1268760"/>
            <a:ext cx="2990850" cy="4419600"/>
          </a:xfrm>
          <a:prstGeom prst="rect">
            <a:avLst/>
          </a:prstGeom>
          <a:noFill/>
        </p:spPr>
      </p:pic>
    </p:spTree>
    <p:extLst>
      <p:ext uri="{BB962C8B-B14F-4D97-AF65-F5344CB8AC3E}">
        <p14:creationId xmlns:p14="http://schemas.microsoft.com/office/powerpoint/2010/main" val="40885692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b="1" dirty="0" smtClean="0"/>
              <a:t>Sobretensiones por rayos</a:t>
            </a:r>
            <a:endParaRPr lang="es-MX" dirty="0"/>
          </a:p>
        </p:txBody>
      </p:sp>
      <p:sp>
        <p:nvSpPr>
          <p:cNvPr id="3" name="2 Marcador de contenido"/>
          <p:cNvSpPr txBox="1">
            <a:spLocks/>
          </p:cNvSpPr>
          <p:nvPr/>
        </p:nvSpPr>
        <p:spPr>
          <a:xfrm>
            <a:off x="457200" y="1600200"/>
            <a:ext cx="8363272" cy="452596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2800" dirty="0" smtClean="0"/>
              <a:t>Podemos </a:t>
            </a:r>
            <a:r>
              <a:rPr lang="es-ES" sz="2800" dirty="0"/>
              <a:t>decir que básicamente las redes eléctricas están sometidas a los siguientes tipos de perturbaciones: </a:t>
            </a:r>
            <a:endParaRPr lang="es-ES" sz="2800" dirty="0" smtClean="0"/>
          </a:p>
          <a:p>
            <a:pPr marL="0" indent="0">
              <a:buNone/>
            </a:pPr>
            <a:endParaRPr lang="es-ES" sz="2800" dirty="0"/>
          </a:p>
          <a:p>
            <a:pPr marL="0" indent="0">
              <a:buNone/>
            </a:pPr>
            <a:r>
              <a:rPr lang="es-ES" sz="2800" dirty="0"/>
              <a:t>a) Perturbaciones internas temporales de duración larga </a:t>
            </a:r>
          </a:p>
          <a:p>
            <a:pPr marL="0" indent="0">
              <a:buNone/>
            </a:pPr>
            <a:r>
              <a:rPr lang="es-ES" sz="2800" dirty="0"/>
              <a:t>b) Perturbaciones internas de maniobra </a:t>
            </a:r>
          </a:p>
          <a:p>
            <a:pPr marL="0" indent="0">
              <a:buNone/>
            </a:pPr>
            <a:r>
              <a:rPr lang="es-ES" sz="2800" dirty="0"/>
              <a:t>c) Perturbaciones externas o atmosféricas </a:t>
            </a:r>
            <a:endParaRPr lang="es-MX" dirty="0"/>
          </a:p>
        </p:txBody>
      </p:sp>
    </p:spTree>
    <p:extLst>
      <p:ext uri="{BB962C8B-B14F-4D97-AF65-F5344CB8AC3E}">
        <p14:creationId xmlns:p14="http://schemas.microsoft.com/office/powerpoint/2010/main" val="17854682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683568" y="1052736"/>
            <a:ext cx="7848872" cy="5544616"/>
          </a:xfrm>
        </p:spPr>
        <p:txBody>
          <a:bodyPr>
            <a:noAutofit/>
          </a:bodyPr>
          <a:lstStyle/>
          <a:p>
            <a:pPr algn="just"/>
            <a:r>
              <a:rPr lang="es-ES" sz="2800" dirty="0">
                <a:solidFill>
                  <a:schemeClr val="tx1">
                    <a:lumMod val="95000"/>
                    <a:lumOff val="5000"/>
                  </a:schemeClr>
                </a:solidFill>
              </a:rPr>
              <a:t>Existen varios criterios sobre la mejor posición de los hilos de guarda. Según </a:t>
            </a:r>
            <a:r>
              <a:rPr lang="es-ES" sz="2800" dirty="0" err="1">
                <a:solidFill>
                  <a:schemeClr val="tx1">
                    <a:lumMod val="95000"/>
                    <a:lumOff val="5000"/>
                  </a:schemeClr>
                </a:solidFill>
              </a:rPr>
              <a:t>Schwaiger</a:t>
            </a:r>
            <a:r>
              <a:rPr lang="es-ES" sz="2800" dirty="0">
                <a:solidFill>
                  <a:schemeClr val="tx1">
                    <a:lumMod val="95000"/>
                    <a:lumOff val="5000"/>
                  </a:schemeClr>
                </a:solidFill>
              </a:rPr>
              <a:t>, la zona protegida por los hilos de guarda, está determinada por círculos de radios iguales a la altura sobre el suelo del hilo de protección, como está representado en la figura siguiente: </a:t>
            </a:r>
            <a:endParaRPr lang="es-ES" sz="2800" dirty="0" smtClean="0">
              <a:solidFill>
                <a:schemeClr val="tx1">
                  <a:lumMod val="95000"/>
                  <a:lumOff val="5000"/>
                </a:schemeClr>
              </a:solidFill>
            </a:endParaRPr>
          </a:p>
          <a:p>
            <a:pPr algn="just"/>
            <a:endParaRPr lang="es-ES" sz="2800" dirty="0">
              <a:solidFill>
                <a:schemeClr val="tx1">
                  <a:lumMod val="95000"/>
                  <a:lumOff val="5000"/>
                </a:schemeClr>
              </a:solidFill>
            </a:endParaRPr>
          </a:p>
          <a:p>
            <a:pPr algn="just"/>
            <a:endParaRPr lang="es-ES" sz="2800" dirty="0" smtClean="0">
              <a:solidFill>
                <a:schemeClr val="tx1">
                  <a:lumMod val="95000"/>
                  <a:lumOff val="5000"/>
                </a:schemeClr>
              </a:solidFill>
            </a:endParaRPr>
          </a:p>
          <a:p>
            <a:pPr algn="just"/>
            <a:endParaRPr lang="es-ES" sz="2800" dirty="0">
              <a:solidFill>
                <a:schemeClr val="tx1">
                  <a:lumMod val="95000"/>
                  <a:lumOff val="5000"/>
                </a:schemeClr>
              </a:solidFill>
            </a:endParaRPr>
          </a:p>
          <a:p>
            <a:pPr algn="just"/>
            <a:endParaRPr lang="es-ES" sz="2800" dirty="0" smtClean="0">
              <a:solidFill>
                <a:schemeClr val="tx1">
                  <a:lumMod val="95000"/>
                  <a:lumOff val="5000"/>
                </a:schemeClr>
              </a:solidFill>
            </a:endParaRPr>
          </a:p>
          <a:p>
            <a:pPr algn="just"/>
            <a:endParaRPr lang="es-ES" sz="2800" dirty="0" smtClean="0">
              <a:solidFill>
                <a:schemeClr val="tx1">
                  <a:lumMod val="95000"/>
                  <a:lumOff val="5000"/>
                </a:schemeClr>
              </a:solidFill>
            </a:endParaRPr>
          </a:p>
          <a:p>
            <a:r>
              <a:rPr lang="es-ES" sz="2000" dirty="0" smtClean="0">
                <a:solidFill>
                  <a:schemeClr val="tx1">
                    <a:lumMod val="95000"/>
                    <a:lumOff val="5000"/>
                  </a:schemeClr>
                </a:solidFill>
              </a:rPr>
              <a:t>Zonas </a:t>
            </a:r>
            <a:r>
              <a:rPr lang="es-ES" sz="2000" dirty="0">
                <a:solidFill>
                  <a:schemeClr val="tx1">
                    <a:lumMod val="95000"/>
                    <a:lumOff val="5000"/>
                  </a:schemeClr>
                </a:solidFill>
              </a:rPr>
              <a:t>de protección formadas por 1, 2 y 3 hilos de guarda (</a:t>
            </a:r>
            <a:r>
              <a:rPr lang="es-ES" sz="2000" dirty="0" err="1">
                <a:solidFill>
                  <a:schemeClr val="tx1">
                    <a:lumMod val="95000"/>
                    <a:lumOff val="5000"/>
                  </a:schemeClr>
                </a:solidFill>
              </a:rPr>
              <a:t>Schwaiger</a:t>
            </a:r>
            <a:r>
              <a:rPr lang="es-ES" sz="2000" dirty="0">
                <a:solidFill>
                  <a:schemeClr val="tx1">
                    <a:lumMod val="95000"/>
                    <a:lumOff val="5000"/>
                  </a:schemeClr>
                </a:solidFill>
              </a:rPr>
              <a:t>). </a:t>
            </a:r>
          </a:p>
        </p:txBody>
      </p:sp>
      <p:sp>
        <p:nvSpPr>
          <p:cNvPr id="4" name="1 Título"/>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b="1" dirty="0" smtClean="0"/>
              <a:t>Posición de los hilos de guarda</a:t>
            </a:r>
            <a:endParaRPr lang="es-MX"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613" y="3469698"/>
            <a:ext cx="2190750" cy="253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506097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683568" y="1052736"/>
            <a:ext cx="7848872" cy="5544616"/>
          </a:xfrm>
        </p:spPr>
        <p:txBody>
          <a:bodyPr>
            <a:noAutofit/>
          </a:bodyPr>
          <a:lstStyle/>
          <a:p>
            <a:pPr algn="just"/>
            <a:r>
              <a:rPr lang="es-ES" sz="2000" dirty="0">
                <a:solidFill>
                  <a:schemeClr val="tx1">
                    <a:lumMod val="95000"/>
                    <a:lumOff val="5000"/>
                  </a:schemeClr>
                </a:solidFill>
              </a:rPr>
              <a:t>El pararrayos es una varilla puntiaguda de metal buen conductor de electricidad, instalada en la parte más elevada de un edificio o cualquier construcción que lo requiera y unida por un grueso cable de cobre a una plancha del mismo metal introducida profundamente en tierra. </a:t>
            </a:r>
            <a:endParaRPr lang="es-ES" sz="2000" dirty="0" smtClean="0">
              <a:solidFill>
                <a:schemeClr val="tx1">
                  <a:lumMod val="95000"/>
                  <a:lumOff val="5000"/>
                </a:schemeClr>
              </a:solidFill>
            </a:endParaRPr>
          </a:p>
          <a:p>
            <a:pPr algn="just"/>
            <a:endParaRPr lang="es-ES" sz="2000" dirty="0">
              <a:solidFill>
                <a:schemeClr val="tx1">
                  <a:lumMod val="95000"/>
                  <a:lumOff val="5000"/>
                </a:schemeClr>
              </a:solidFill>
            </a:endParaRPr>
          </a:p>
          <a:p>
            <a:pPr algn="just"/>
            <a:endParaRPr lang="es-ES" sz="2000" dirty="0" smtClean="0">
              <a:solidFill>
                <a:schemeClr val="tx1">
                  <a:lumMod val="95000"/>
                  <a:lumOff val="5000"/>
                </a:schemeClr>
              </a:solidFill>
            </a:endParaRPr>
          </a:p>
          <a:p>
            <a:pPr algn="just"/>
            <a:endParaRPr lang="es-ES" sz="2000" dirty="0">
              <a:solidFill>
                <a:schemeClr val="tx1">
                  <a:lumMod val="95000"/>
                  <a:lumOff val="5000"/>
                </a:schemeClr>
              </a:solidFill>
            </a:endParaRPr>
          </a:p>
          <a:p>
            <a:pPr algn="just"/>
            <a:endParaRPr lang="es-ES" sz="2000" dirty="0" smtClean="0">
              <a:solidFill>
                <a:schemeClr val="tx1">
                  <a:lumMod val="95000"/>
                  <a:lumOff val="5000"/>
                </a:schemeClr>
              </a:solidFill>
            </a:endParaRPr>
          </a:p>
          <a:p>
            <a:pPr algn="just"/>
            <a:endParaRPr lang="es-ES" sz="2000" dirty="0">
              <a:solidFill>
                <a:schemeClr val="tx1">
                  <a:lumMod val="95000"/>
                  <a:lumOff val="5000"/>
                </a:schemeClr>
              </a:solidFill>
            </a:endParaRPr>
          </a:p>
          <a:p>
            <a:pPr algn="just"/>
            <a:endParaRPr lang="es-ES" sz="2000" dirty="0" smtClean="0">
              <a:solidFill>
                <a:schemeClr val="tx1">
                  <a:lumMod val="95000"/>
                  <a:lumOff val="5000"/>
                </a:schemeClr>
              </a:solidFill>
            </a:endParaRPr>
          </a:p>
          <a:p>
            <a:pPr algn="just"/>
            <a:endParaRPr lang="es-ES" sz="2000" dirty="0">
              <a:solidFill>
                <a:schemeClr val="tx1">
                  <a:lumMod val="95000"/>
                  <a:lumOff val="5000"/>
                </a:schemeClr>
              </a:solidFill>
            </a:endParaRPr>
          </a:p>
          <a:p>
            <a:pPr algn="just"/>
            <a:endParaRPr lang="es-ES" sz="2000" dirty="0" smtClean="0">
              <a:solidFill>
                <a:schemeClr val="tx1">
                  <a:lumMod val="95000"/>
                  <a:lumOff val="5000"/>
                </a:schemeClr>
              </a:solidFill>
            </a:endParaRPr>
          </a:p>
          <a:p>
            <a:pPr algn="just"/>
            <a:endParaRPr lang="es-ES" sz="2000" dirty="0" smtClean="0">
              <a:solidFill>
                <a:schemeClr val="tx1">
                  <a:lumMod val="95000"/>
                  <a:lumOff val="5000"/>
                </a:schemeClr>
              </a:solidFill>
            </a:endParaRPr>
          </a:p>
          <a:p>
            <a:pPr algn="just"/>
            <a:endParaRPr lang="es-ES" sz="2000" dirty="0">
              <a:solidFill>
                <a:schemeClr val="tx1">
                  <a:lumMod val="95000"/>
                  <a:lumOff val="5000"/>
                </a:schemeClr>
              </a:solidFill>
            </a:endParaRPr>
          </a:p>
          <a:p>
            <a:r>
              <a:rPr lang="es-ES" sz="2000" dirty="0">
                <a:solidFill>
                  <a:schemeClr val="tx1">
                    <a:lumMod val="95000"/>
                    <a:lumOff val="5000"/>
                  </a:schemeClr>
                </a:solidFill>
              </a:rPr>
              <a:t>Partes del pararrayos. </a:t>
            </a:r>
          </a:p>
          <a:p>
            <a:pPr algn="just"/>
            <a:endParaRPr lang="es-ES" sz="2000" dirty="0">
              <a:solidFill>
                <a:schemeClr val="tx1">
                  <a:lumMod val="95000"/>
                  <a:lumOff val="5000"/>
                </a:schemeClr>
              </a:solidFill>
            </a:endParaRPr>
          </a:p>
        </p:txBody>
      </p:sp>
      <p:sp>
        <p:nvSpPr>
          <p:cNvPr id="4" name="1 Título"/>
          <p:cNvSpPr txBox="1">
            <a:spLocks/>
          </p:cNvSpPr>
          <p:nvPr/>
        </p:nvSpPr>
        <p:spPr>
          <a:xfrm>
            <a:off x="457200" y="274638"/>
            <a:ext cx="8229600" cy="77809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b="1" dirty="0" smtClean="0"/>
              <a:t>Sistemas de pararrayos</a:t>
            </a:r>
            <a:endParaRPr lang="es-MX"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6580" y="2564904"/>
            <a:ext cx="2555549"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415953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539552" y="692696"/>
            <a:ext cx="7848872" cy="5468626"/>
          </a:xfrm>
        </p:spPr>
        <p:txBody>
          <a:bodyPr>
            <a:noAutofit/>
          </a:bodyPr>
          <a:lstStyle/>
          <a:p>
            <a:pPr marL="342900" indent="-342900" algn="just">
              <a:buFont typeface="Arial" pitchFamily="34" charset="0"/>
              <a:buChar char="•"/>
            </a:pPr>
            <a:r>
              <a:rPr lang="es-ES" sz="2400" dirty="0">
                <a:solidFill>
                  <a:schemeClr val="tx1">
                    <a:lumMod val="95000"/>
                    <a:lumOff val="5000"/>
                  </a:schemeClr>
                </a:solidFill>
              </a:rPr>
              <a:t>La barra: es cilíndrica de 3 a 5 metros de altura, con una punta o puntas de hierro galvanizado o de cobre. </a:t>
            </a:r>
            <a:endParaRPr lang="es-ES" sz="2400" dirty="0" smtClean="0">
              <a:solidFill>
                <a:schemeClr val="tx1">
                  <a:lumMod val="95000"/>
                  <a:lumOff val="5000"/>
                </a:schemeClr>
              </a:solidFill>
            </a:endParaRPr>
          </a:p>
          <a:p>
            <a:pPr marL="342900" indent="-342900" algn="just">
              <a:buFont typeface="Arial" pitchFamily="34" charset="0"/>
              <a:buChar char="•"/>
            </a:pPr>
            <a:endParaRPr lang="es-ES" sz="2400" dirty="0">
              <a:solidFill>
                <a:schemeClr val="tx1">
                  <a:lumMod val="95000"/>
                  <a:lumOff val="5000"/>
                </a:schemeClr>
              </a:solidFill>
            </a:endParaRPr>
          </a:p>
          <a:p>
            <a:pPr marL="342900" indent="-342900" algn="just">
              <a:buFont typeface="Arial" pitchFamily="34" charset="0"/>
              <a:buChar char="•"/>
            </a:pPr>
            <a:r>
              <a:rPr lang="es-ES" sz="2400" dirty="0">
                <a:solidFill>
                  <a:schemeClr val="tx1">
                    <a:lumMod val="95000"/>
                    <a:lumOff val="5000"/>
                  </a:schemeClr>
                </a:solidFill>
              </a:rPr>
              <a:t>El conductor aéreo: está formado de cable de cobre de más de 8 mm de diámetro o cable de hierro de más de 11 mm de diámetro, aunque también se puede emplear tubos de los mismos materiales. Una condición importante es que no esté aislado del edificio que protege. </a:t>
            </a:r>
            <a:endParaRPr lang="es-ES" sz="2400" dirty="0" smtClean="0">
              <a:solidFill>
                <a:schemeClr val="tx1">
                  <a:lumMod val="95000"/>
                  <a:lumOff val="5000"/>
                </a:schemeClr>
              </a:solidFill>
            </a:endParaRPr>
          </a:p>
          <a:p>
            <a:pPr marL="342900" indent="-342900" algn="just">
              <a:buFont typeface="Arial" pitchFamily="34" charset="0"/>
              <a:buChar char="•"/>
            </a:pPr>
            <a:endParaRPr lang="es-ES" sz="2400" dirty="0" smtClean="0">
              <a:solidFill>
                <a:schemeClr val="tx1">
                  <a:lumMod val="95000"/>
                  <a:lumOff val="5000"/>
                </a:schemeClr>
              </a:solidFill>
            </a:endParaRPr>
          </a:p>
          <a:p>
            <a:pPr marL="342900" indent="-342900" algn="just">
              <a:buFont typeface="Arial" pitchFamily="34" charset="0"/>
              <a:buChar char="•"/>
            </a:pPr>
            <a:r>
              <a:rPr lang="es-ES" sz="2400" dirty="0">
                <a:solidFill>
                  <a:schemeClr val="tx1">
                    <a:lumMod val="95000"/>
                    <a:lumOff val="5000"/>
                  </a:schemeClr>
                </a:solidFill>
              </a:rPr>
              <a:t>El conductor subterráneo: consiste en placas de cobre o de hierro galvanizado de un metro cuadrado de superficie por lo menos, hundidas en el agua de un pozo o mejor en las tierras húmedas y enlazadas al conductor aéreo </a:t>
            </a:r>
          </a:p>
        </p:txBody>
      </p:sp>
    </p:spTree>
    <p:extLst>
      <p:ext uri="{BB962C8B-B14F-4D97-AF65-F5344CB8AC3E}">
        <p14:creationId xmlns:p14="http://schemas.microsoft.com/office/powerpoint/2010/main" val="41125962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539552" y="692696"/>
            <a:ext cx="7848872" cy="5468626"/>
          </a:xfrm>
        </p:spPr>
        <p:txBody>
          <a:bodyPr>
            <a:noAutofit/>
          </a:bodyPr>
          <a:lstStyle/>
          <a:p>
            <a:pPr algn="just"/>
            <a:r>
              <a:rPr lang="es-ES" sz="2400" dirty="0">
                <a:solidFill>
                  <a:schemeClr val="tx1">
                    <a:lumMod val="95000"/>
                    <a:lumOff val="5000"/>
                  </a:schemeClr>
                </a:solidFill>
              </a:rPr>
              <a:t>Un sistema de protección contra descargas, llamado de pararrayos debe: </a:t>
            </a:r>
            <a:endParaRPr lang="es-ES" sz="2400" dirty="0" smtClean="0">
              <a:solidFill>
                <a:schemeClr val="tx1">
                  <a:lumMod val="95000"/>
                  <a:lumOff val="5000"/>
                </a:schemeClr>
              </a:solidFill>
            </a:endParaRPr>
          </a:p>
          <a:p>
            <a:pPr algn="just"/>
            <a:endParaRPr lang="es-ES" sz="2400" dirty="0">
              <a:solidFill>
                <a:schemeClr val="tx1">
                  <a:lumMod val="95000"/>
                  <a:lumOff val="5000"/>
                </a:schemeClr>
              </a:solidFill>
            </a:endParaRPr>
          </a:p>
          <a:p>
            <a:pPr marL="457200" indent="-457200" algn="just">
              <a:buAutoNum type="alphaLcParenR"/>
            </a:pPr>
            <a:r>
              <a:rPr lang="es-ES" sz="2400" dirty="0" smtClean="0">
                <a:solidFill>
                  <a:schemeClr val="tx1">
                    <a:lumMod val="95000"/>
                    <a:lumOff val="5000"/>
                  </a:schemeClr>
                </a:solidFill>
              </a:rPr>
              <a:t>Capturar </a:t>
            </a:r>
            <a:r>
              <a:rPr lang="es-ES" sz="2400" dirty="0">
                <a:solidFill>
                  <a:schemeClr val="tx1">
                    <a:lumMod val="95000"/>
                    <a:lumOff val="5000"/>
                  </a:schemeClr>
                </a:solidFill>
              </a:rPr>
              <a:t>el rayo en el punto diseñado para tal propósito. La terminal aérea. </a:t>
            </a:r>
            <a:endParaRPr lang="es-ES" sz="2400" dirty="0" smtClean="0">
              <a:solidFill>
                <a:schemeClr val="tx1">
                  <a:lumMod val="95000"/>
                  <a:lumOff val="5000"/>
                </a:schemeClr>
              </a:solidFill>
            </a:endParaRPr>
          </a:p>
          <a:p>
            <a:pPr algn="just"/>
            <a:endParaRPr lang="es-ES" sz="2400" dirty="0">
              <a:solidFill>
                <a:schemeClr val="tx1">
                  <a:lumMod val="95000"/>
                  <a:lumOff val="5000"/>
                </a:schemeClr>
              </a:solidFill>
            </a:endParaRPr>
          </a:p>
          <a:p>
            <a:pPr algn="just"/>
            <a:r>
              <a:rPr lang="es-ES" sz="2400" dirty="0">
                <a:solidFill>
                  <a:schemeClr val="tx1">
                    <a:lumMod val="95000"/>
                    <a:lumOff val="5000"/>
                  </a:schemeClr>
                </a:solidFill>
              </a:rPr>
              <a:t>b) Conducir la energía de la descarga a tierra, mediante un sistema de cables conductores que transfiere la energía de la descarga mediante trayectorias de baja </a:t>
            </a:r>
            <a:r>
              <a:rPr lang="es-ES" sz="2400" dirty="0" smtClean="0">
                <a:solidFill>
                  <a:schemeClr val="tx1">
                    <a:lumMod val="95000"/>
                    <a:lumOff val="5000"/>
                  </a:schemeClr>
                </a:solidFill>
              </a:rPr>
              <a:t>impedancia.</a:t>
            </a:r>
          </a:p>
          <a:p>
            <a:pPr algn="just"/>
            <a:endParaRPr lang="es-ES" sz="2400" dirty="0">
              <a:solidFill>
                <a:schemeClr val="tx1">
                  <a:lumMod val="95000"/>
                  <a:lumOff val="5000"/>
                </a:schemeClr>
              </a:solidFill>
            </a:endParaRPr>
          </a:p>
          <a:p>
            <a:pPr algn="just"/>
            <a:r>
              <a:rPr lang="es-ES" sz="2400" dirty="0">
                <a:solidFill>
                  <a:schemeClr val="tx1">
                    <a:lumMod val="95000"/>
                    <a:lumOff val="5000"/>
                  </a:schemeClr>
                </a:solidFill>
              </a:rPr>
              <a:t>c) Disipar la energía en un sistema de terminales (electrodos) en tierra. </a:t>
            </a:r>
          </a:p>
        </p:txBody>
      </p:sp>
    </p:spTree>
    <p:extLst>
      <p:ext uri="{BB962C8B-B14F-4D97-AF65-F5344CB8AC3E}">
        <p14:creationId xmlns:p14="http://schemas.microsoft.com/office/powerpoint/2010/main" val="2475762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683568" y="1052736"/>
            <a:ext cx="7848872" cy="5544616"/>
          </a:xfrm>
        </p:spPr>
        <p:txBody>
          <a:bodyPr>
            <a:noAutofit/>
          </a:bodyPr>
          <a:lstStyle/>
          <a:p>
            <a:r>
              <a:rPr lang="es-ES" sz="2000" b="1" dirty="0">
                <a:solidFill>
                  <a:schemeClr val="tx1">
                    <a:lumMod val="95000"/>
                    <a:lumOff val="5000"/>
                  </a:schemeClr>
                </a:solidFill>
              </a:rPr>
              <a:t>Sistema tipo jaula de Faraday. </a:t>
            </a:r>
            <a:endParaRPr lang="es-ES" sz="2000" b="1" dirty="0" smtClean="0">
              <a:solidFill>
                <a:schemeClr val="tx1">
                  <a:lumMod val="95000"/>
                  <a:lumOff val="5000"/>
                </a:schemeClr>
              </a:solidFill>
            </a:endParaRPr>
          </a:p>
          <a:p>
            <a:endParaRPr lang="es-ES" sz="2000" dirty="0">
              <a:solidFill>
                <a:schemeClr val="tx1">
                  <a:lumMod val="95000"/>
                  <a:lumOff val="5000"/>
                </a:schemeClr>
              </a:solidFill>
            </a:endParaRPr>
          </a:p>
          <a:p>
            <a:pPr algn="just"/>
            <a:r>
              <a:rPr lang="es-ES" sz="2000" dirty="0">
                <a:solidFill>
                  <a:schemeClr val="tx1">
                    <a:lumMod val="95000"/>
                    <a:lumOff val="5000"/>
                  </a:schemeClr>
                </a:solidFill>
              </a:rPr>
              <a:t>Para estructuras grandes, se utiliza una modificación al sistema Franklin de pararrayos, al añadir a las terminales aéreas conductores que crucen sobre la estructura a proteger como una caja de Faraday limitada sobre y a los lados de la construcción, y todo ese conjunto resultante es conectado a cables múltiples de bajada, que a su vez se conectan al sistema de tierras perimetral del edificio. </a:t>
            </a:r>
            <a:endParaRPr lang="es-ES" sz="2000" dirty="0" smtClean="0">
              <a:solidFill>
                <a:schemeClr val="tx1">
                  <a:lumMod val="95000"/>
                  <a:lumOff val="5000"/>
                </a:schemeClr>
              </a:solidFill>
            </a:endParaRPr>
          </a:p>
          <a:p>
            <a:pPr algn="just"/>
            <a:endParaRPr lang="es-ES" sz="2000" dirty="0">
              <a:solidFill>
                <a:schemeClr val="tx1">
                  <a:lumMod val="95000"/>
                  <a:lumOff val="5000"/>
                </a:schemeClr>
              </a:solidFill>
            </a:endParaRPr>
          </a:p>
          <a:p>
            <a:pPr algn="just"/>
            <a:endParaRPr lang="es-ES" sz="2000" dirty="0" smtClean="0">
              <a:solidFill>
                <a:schemeClr val="tx1">
                  <a:lumMod val="95000"/>
                  <a:lumOff val="5000"/>
                </a:schemeClr>
              </a:solidFill>
            </a:endParaRPr>
          </a:p>
          <a:p>
            <a:pPr algn="just"/>
            <a:endParaRPr lang="es-ES" sz="2000" dirty="0">
              <a:solidFill>
                <a:schemeClr val="tx1">
                  <a:lumMod val="95000"/>
                  <a:lumOff val="5000"/>
                </a:schemeClr>
              </a:solidFill>
            </a:endParaRPr>
          </a:p>
          <a:p>
            <a:pPr algn="just"/>
            <a:endParaRPr lang="es-ES" sz="2000" dirty="0" smtClean="0">
              <a:solidFill>
                <a:schemeClr val="tx1">
                  <a:lumMod val="95000"/>
                  <a:lumOff val="5000"/>
                </a:schemeClr>
              </a:solidFill>
            </a:endParaRPr>
          </a:p>
          <a:p>
            <a:pPr algn="just"/>
            <a:endParaRPr lang="es-ES" sz="2000" dirty="0">
              <a:solidFill>
                <a:schemeClr val="tx1">
                  <a:lumMod val="95000"/>
                  <a:lumOff val="5000"/>
                </a:schemeClr>
              </a:solidFill>
            </a:endParaRPr>
          </a:p>
          <a:p>
            <a:r>
              <a:rPr lang="es-ES" sz="2000" dirty="0" smtClean="0">
                <a:solidFill>
                  <a:schemeClr val="tx1">
                    <a:lumMod val="95000"/>
                    <a:lumOff val="5000"/>
                  </a:schemeClr>
                </a:solidFill>
              </a:rPr>
              <a:t>Espacio </a:t>
            </a:r>
            <a:r>
              <a:rPr lang="es-ES" sz="2000" dirty="0">
                <a:solidFill>
                  <a:schemeClr val="tx1">
                    <a:lumMod val="95000"/>
                    <a:lumOff val="5000"/>
                  </a:schemeClr>
                </a:solidFill>
              </a:rPr>
              <a:t>de protección (sistema ingles). </a:t>
            </a:r>
          </a:p>
        </p:txBody>
      </p:sp>
      <p:sp>
        <p:nvSpPr>
          <p:cNvPr id="4" name="1 Título"/>
          <p:cNvSpPr txBox="1">
            <a:spLocks/>
          </p:cNvSpPr>
          <p:nvPr/>
        </p:nvSpPr>
        <p:spPr>
          <a:xfrm>
            <a:off x="457200" y="274638"/>
            <a:ext cx="8229600" cy="77809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4000" b="1" dirty="0" smtClean="0"/>
              <a:t>Protección de estructuras y edificios</a:t>
            </a:r>
            <a:endParaRPr lang="es-MX" sz="40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3789040"/>
            <a:ext cx="2619375"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625740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683568" y="1052736"/>
            <a:ext cx="7848872" cy="5544616"/>
          </a:xfrm>
        </p:spPr>
        <p:txBody>
          <a:bodyPr>
            <a:noAutofit/>
          </a:bodyPr>
          <a:lstStyle/>
          <a:p>
            <a:r>
              <a:rPr lang="es-ES" sz="2000" b="1" dirty="0">
                <a:solidFill>
                  <a:schemeClr val="tx1">
                    <a:lumMod val="95000"/>
                    <a:lumOff val="5000"/>
                  </a:schemeClr>
                </a:solidFill>
              </a:rPr>
              <a:t>Causas de un bajo factor de potencia </a:t>
            </a:r>
            <a:endParaRPr lang="es-ES" sz="2000" dirty="0">
              <a:solidFill>
                <a:schemeClr val="tx1">
                  <a:lumMod val="95000"/>
                  <a:lumOff val="5000"/>
                </a:schemeClr>
              </a:solidFill>
            </a:endParaRPr>
          </a:p>
          <a:p>
            <a:pPr marL="342900" indent="-342900" algn="just">
              <a:buFont typeface="Arial" pitchFamily="34" charset="0"/>
              <a:buChar char="•"/>
            </a:pPr>
            <a:r>
              <a:rPr lang="es-ES" sz="2000" dirty="0">
                <a:solidFill>
                  <a:schemeClr val="tx1">
                    <a:lumMod val="95000"/>
                    <a:lumOff val="5000"/>
                  </a:schemeClr>
                </a:solidFill>
              </a:rPr>
              <a:t>Un gran número de motores. </a:t>
            </a:r>
            <a:endParaRPr lang="es-ES" sz="2000" dirty="0" smtClean="0">
              <a:solidFill>
                <a:schemeClr val="tx1">
                  <a:lumMod val="95000"/>
                  <a:lumOff val="5000"/>
                </a:schemeClr>
              </a:solidFill>
            </a:endParaRPr>
          </a:p>
          <a:p>
            <a:pPr marL="342900" indent="-342900" algn="just">
              <a:buFont typeface="Arial" pitchFamily="34" charset="0"/>
              <a:buChar char="•"/>
            </a:pPr>
            <a:endParaRPr lang="es-ES" sz="2000" dirty="0">
              <a:solidFill>
                <a:schemeClr val="tx1">
                  <a:lumMod val="95000"/>
                  <a:lumOff val="5000"/>
                </a:schemeClr>
              </a:solidFill>
            </a:endParaRPr>
          </a:p>
          <a:p>
            <a:pPr marL="342900" indent="-342900" algn="just">
              <a:buFont typeface="Arial" pitchFamily="34" charset="0"/>
              <a:buChar char="•"/>
            </a:pPr>
            <a:r>
              <a:rPr lang="es-ES" sz="2000" dirty="0">
                <a:solidFill>
                  <a:schemeClr val="tx1">
                    <a:lumMod val="95000"/>
                    <a:lumOff val="5000"/>
                  </a:schemeClr>
                </a:solidFill>
              </a:rPr>
              <a:t>Presencia de equipos de refrigeración y aire acondicionado</a:t>
            </a:r>
            <a:r>
              <a:rPr lang="es-ES" sz="2000" dirty="0" smtClean="0">
                <a:solidFill>
                  <a:schemeClr val="tx1">
                    <a:lumMod val="95000"/>
                    <a:lumOff val="5000"/>
                  </a:schemeClr>
                </a:solidFill>
              </a:rPr>
              <a:t>.</a:t>
            </a:r>
          </a:p>
          <a:p>
            <a:pPr marL="342900" indent="-342900" algn="just">
              <a:buFont typeface="Arial" pitchFamily="34" charset="0"/>
              <a:buChar char="•"/>
            </a:pPr>
            <a:endParaRPr lang="es-ES" sz="2000" dirty="0">
              <a:solidFill>
                <a:schemeClr val="tx1">
                  <a:lumMod val="95000"/>
                  <a:lumOff val="5000"/>
                </a:schemeClr>
              </a:solidFill>
            </a:endParaRPr>
          </a:p>
          <a:p>
            <a:pPr marL="342900" indent="-342900" algn="just">
              <a:buFont typeface="Arial" pitchFamily="34" charset="0"/>
              <a:buChar char="•"/>
            </a:pPr>
            <a:r>
              <a:rPr lang="es-ES" sz="2000" dirty="0">
                <a:solidFill>
                  <a:schemeClr val="tx1">
                    <a:lumMod val="95000"/>
                    <a:lumOff val="5000"/>
                  </a:schemeClr>
                </a:solidFill>
              </a:rPr>
              <a:t>Una sub-utilización de la capacidad instalada en equipos electromecánicos, por una mala planificación y operación en el sistema eléctrico de la industria. </a:t>
            </a:r>
            <a:endParaRPr lang="es-ES" sz="2000" dirty="0" smtClean="0">
              <a:solidFill>
                <a:schemeClr val="tx1">
                  <a:lumMod val="95000"/>
                  <a:lumOff val="5000"/>
                </a:schemeClr>
              </a:solidFill>
            </a:endParaRPr>
          </a:p>
          <a:p>
            <a:pPr algn="just"/>
            <a:endParaRPr lang="es-ES" sz="2000" dirty="0">
              <a:solidFill>
                <a:schemeClr val="tx1">
                  <a:lumMod val="95000"/>
                  <a:lumOff val="5000"/>
                </a:schemeClr>
              </a:solidFill>
            </a:endParaRPr>
          </a:p>
          <a:p>
            <a:pPr marL="342900" indent="-342900" algn="just">
              <a:buFont typeface="Arial" pitchFamily="34" charset="0"/>
              <a:buChar char="•"/>
            </a:pPr>
            <a:r>
              <a:rPr lang="es-ES" sz="2000" dirty="0">
                <a:solidFill>
                  <a:schemeClr val="tx1">
                    <a:lumMod val="95000"/>
                    <a:lumOff val="5000"/>
                  </a:schemeClr>
                </a:solidFill>
              </a:rPr>
              <a:t>Un mal estado físico de la red eléctrica y de los equipos de la industria</a:t>
            </a:r>
            <a:r>
              <a:rPr lang="es-ES" sz="2000" dirty="0" smtClean="0">
                <a:solidFill>
                  <a:schemeClr val="tx1">
                    <a:lumMod val="95000"/>
                    <a:lumOff val="5000"/>
                  </a:schemeClr>
                </a:solidFill>
              </a:rPr>
              <a:t>.</a:t>
            </a:r>
          </a:p>
          <a:p>
            <a:pPr algn="just"/>
            <a:r>
              <a:rPr lang="es-ES" sz="2000" dirty="0" smtClean="0">
                <a:solidFill>
                  <a:schemeClr val="tx1">
                    <a:lumMod val="95000"/>
                    <a:lumOff val="5000"/>
                  </a:schemeClr>
                </a:solidFill>
              </a:rPr>
              <a:t> </a:t>
            </a:r>
            <a:endParaRPr lang="es-ES" sz="2000" dirty="0">
              <a:solidFill>
                <a:schemeClr val="tx1">
                  <a:lumMod val="95000"/>
                  <a:lumOff val="5000"/>
                </a:schemeClr>
              </a:solidFill>
            </a:endParaRPr>
          </a:p>
          <a:p>
            <a:pPr marL="342900" indent="-342900" algn="just">
              <a:buFont typeface="Arial" pitchFamily="34" charset="0"/>
              <a:buChar char="•"/>
            </a:pPr>
            <a:r>
              <a:rPr lang="es-ES" sz="2000" dirty="0">
                <a:solidFill>
                  <a:schemeClr val="tx1">
                    <a:lumMod val="95000"/>
                    <a:lumOff val="5000"/>
                  </a:schemeClr>
                </a:solidFill>
              </a:rPr>
              <a:t>Una carga eléctrica industrial en su naturaleza física es reactiva, pero su componente de reactividad puede ser controlado y compensado, con amplios beneficios técnicos y económicos. </a:t>
            </a:r>
          </a:p>
          <a:p>
            <a:pPr algn="just"/>
            <a:endParaRPr lang="es-ES" sz="2000" dirty="0">
              <a:solidFill>
                <a:schemeClr val="tx1">
                  <a:lumMod val="95000"/>
                  <a:lumOff val="5000"/>
                </a:schemeClr>
              </a:solidFill>
            </a:endParaRPr>
          </a:p>
        </p:txBody>
      </p:sp>
      <p:sp>
        <p:nvSpPr>
          <p:cNvPr id="4" name="1 Título"/>
          <p:cNvSpPr txBox="1">
            <a:spLocks/>
          </p:cNvSpPr>
          <p:nvPr/>
        </p:nvSpPr>
        <p:spPr>
          <a:xfrm>
            <a:off x="457200" y="274638"/>
            <a:ext cx="8229600" cy="77809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4000" b="1" dirty="0" smtClean="0"/>
              <a:t>Capacitores para la corrección del F.P</a:t>
            </a:r>
            <a:endParaRPr lang="es-MX" sz="4000" dirty="0"/>
          </a:p>
        </p:txBody>
      </p:sp>
    </p:spTree>
    <p:extLst>
      <p:ext uri="{BB962C8B-B14F-4D97-AF65-F5344CB8AC3E}">
        <p14:creationId xmlns:p14="http://schemas.microsoft.com/office/powerpoint/2010/main" val="17266687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683568" y="332656"/>
            <a:ext cx="7848872" cy="6264696"/>
          </a:xfrm>
        </p:spPr>
        <p:txBody>
          <a:bodyPr>
            <a:noAutofit/>
          </a:bodyPr>
          <a:lstStyle/>
          <a:p>
            <a:r>
              <a:rPr lang="es-ES" sz="2000" b="1" dirty="0">
                <a:solidFill>
                  <a:schemeClr val="tx1">
                    <a:lumMod val="95000"/>
                    <a:lumOff val="5000"/>
                  </a:schemeClr>
                </a:solidFill>
              </a:rPr>
              <a:t>Penalización del bajo factor de </a:t>
            </a:r>
            <a:r>
              <a:rPr lang="es-ES" sz="2000" b="1" dirty="0" smtClean="0">
                <a:solidFill>
                  <a:schemeClr val="tx1">
                    <a:lumMod val="95000"/>
                    <a:lumOff val="5000"/>
                  </a:schemeClr>
                </a:solidFill>
              </a:rPr>
              <a:t>potencia</a:t>
            </a:r>
            <a:endParaRPr lang="es-ES" sz="2000" b="1" dirty="0">
              <a:solidFill>
                <a:schemeClr val="tx1">
                  <a:lumMod val="95000"/>
                  <a:lumOff val="5000"/>
                </a:schemeClr>
              </a:solidFill>
            </a:endParaRPr>
          </a:p>
          <a:p>
            <a:pPr algn="just"/>
            <a:r>
              <a:rPr lang="es-ES" sz="2000" dirty="0">
                <a:solidFill>
                  <a:schemeClr val="tx1">
                    <a:lumMod val="95000"/>
                    <a:lumOff val="5000"/>
                  </a:schemeClr>
                </a:solidFill>
              </a:rPr>
              <a:t>1) AL SUSCRIPTOR: </a:t>
            </a:r>
          </a:p>
          <a:p>
            <a:pPr algn="just"/>
            <a:r>
              <a:rPr lang="es-ES" sz="2000" dirty="0">
                <a:solidFill>
                  <a:schemeClr val="tx1">
                    <a:lumMod val="95000"/>
                    <a:lumOff val="5000"/>
                  </a:schemeClr>
                </a:solidFill>
              </a:rPr>
              <a:t>Aumento de la intensidad de corriente. </a:t>
            </a:r>
          </a:p>
          <a:p>
            <a:pPr algn="just"/>
            <a:r>
              <a:rPr lang="es-ES" sz="2000" dirty="0">
                <a:solidFill>
                  <a:schemeClr val="tx1">
                    <a:lumMod val="95000"/>
                    <a:lumOff val="5000"/>
                  </a:schemeClr>
                </a:solidFill>
              </a:rPr>
              <a:t>Pérdidas en los conductores y fuertes caídas de tensión. </a:t>
            </a:r>
          </a:p>
          <a:p>
            <a:pPr algn="just"/>
            <a:r>
              <a:rPr lang="es-ES" sz="2000" dirty="0">
                <a:solidFill>
                  <a:schemeClr val="tx1">
                    <a:lumMod val="95000"/>
                    <a:lumOff val="5000"/>
                  </a:schemeClr>
                </a:solidFill>
              </a:rPr>
              <a:t>Incrementos de potencia de las plantas, transformadores y reducción de capacidad de conducción de los conductores. </a:t>
            </a:r>
          </a:p>
          <a:p>
            <a:pPr algn="just"/>
            <a:r>
              <a:rPr lang="es-ES" sz="2000" dirty="0">
                <a:solidFill>
                  <a:schemeClr val="tx1">
                    <a:lumMod val="95000"/>
                    <a:lumOff val="5000"/>
                  </a:schemeClr>
                </a:solidFill>
              </a:rPr>
              <a:t>La temperatura de los conductores aumenta y disminuye la vida de su aislamiento. </a:t>
            </a:r>
          </a:p>
          <a:p>
            <a:pPr algn="just"/>
            <a:r>
              <a:rPr lang="es-ES" sz="2000" dirty="0">
                <a:solidFill>
                  <a:schemeClr val="tx1">
                    <a:lumMod val="95000"/>
                    <a:lumOff val="5000"/>
                  </a:schemeClr>
                </a:solidFill>
              </a:rPr>
              <a:t>Aumentos en sus facturas por consumo de electricidad. </a:t>
            </a:r>
          </a:p>
          <a:p>
            <a:pPr algn="just"/>
            <a:endParaRPr lang="es-ES" sz="2000" dirty="0">
              <a:solidFill>
                <a:schemeClr val="tx1">
                  <a:lumMod val="95000"/>
                  <a:lumOff val="5000"/>
                </a:schemeClr>
              </a:solidFill>
            </a:endParaRPr>
          </a:p>
          <a:p>
            <a:pPr algn="just"/>
            <a:r>
              <a:rPr lang="es-ES" sz="2000" dirty="0">
                <a:solidFill>
                  <a:schemeClr val="tx1">
                    <a:lumMod val="95000"/>
                    <a:lumOff val="5000"/>
                  </a:schemeClr>
                </a:solidFill>
              </a:rPr>
              <a:t>2) A LA COMPAÑÍA SUMINISTRADORA: </a:t>
            </a:r>
          </a:p>
          <a:p>
            <a:pPr algn="just"/>
            <a:r>
              <a:rPr lang="es-ES" sz="2000" dirty="0">
                <a:solidFill>
                  <a:schemeClr val="tx1">
                    <a:lumMod val="95000"/>
                    <a:lumOff val="5000"/>
                  </a:schemeClr>
                </a:solidFill>
              </a:rPr>
              <a:t>Mayor inversión en los equipos de generación, ya que su capacidad en KVA debe ser mayor. </a:t>
            </a:r>
          </a:p>
          <a:p>
            <a:pPr algn="just"/>
            <a:r>
              <a:rPr lang="es-ES" sz="2000" dirty="0">
                <a:solidFill>
                  <a:schemeClr val="tx1">
                    <a:lumMod val="95000"/>
                    <a:lumOff val="5000"/>
                  </a:schemeClr>
                </a:solidFill>
              </a:rPr>
              <a:t>Mayores capacidades en líneas de transporte y transformadores para el transporte y transformación de esta energía reactiva. </a:t>
            </a:r>
          </a:p>
          <a:p>
            <a:pPr algn="just"/>
            <a:r>
              <a:rPr lang="es-ES" sz="2000" dirty="0">
                <a:solidFill>
                  <a:schemeClr val="tx1">
                    <a:lumMod val="95000"/>
                    <a:lumOff val="5000"/>
                  </a:schemeClr>
                </a:solidFill>
              </a:rPr>
              <a:t>Caídas y baja regulación de voltajes, los cuales pueden afectar la estabilidad de la red eléctrica. </a:t>
            </a:r>
          </a:p>
          <a:p>
            <a:pPr algn="just"/>
            <a:endParaRPr lang="es-ES" sz="2000" dirty="0">
              <a:solidFill>
                <a:schemeClr val="tx1">
                  <a:lumMod val="95000"/>
                  <a:lumOff val="5000"/>
                </a:schemeClr>
              </a:solidFill>
            </a:endParaRPr>
          </a:p>
        </p:txBody>
      </p:sp>
    </p:spTree>
    <p:extLst>
      <p:ext uri="{BB962C8B-B14F-4D97-AF65-F5344CB8AC3E}">
        <p14:creationId xmlns:p14="http://schemas.microsoft.com/office/powerpoint/2010/main" val="108289027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755576" y="764704"/>
            <a:ext cx="7848872" cy="5688632"/>
          </a:xfrm>
        </p:spPr>
        <p:txBody>
          <a:bodyPr>
            <a:noAutofit/>
          </a:bodyPr>
          <a:lstStyle/>
          <a:p>
            <a:r>
              <a:rPr lang="es-ES" sz="2000" b="1" dirty="0">
                <a:solidFill>
                  <a:schemeClr val="tx1">
                    <a:lumMod val="95000"/>
                    <a:lumOff val="5000"/>
                  </a:schemeClr>
                </a:solidFill>
              </a:rPr>
              <a:t>Localización de condensadores </a:t>
            </a:r>
            <a:endParaRPr lang="es-ES" sz="2000" b="1" dirty="0" smtClean="0">
              <a:solidFill>
                <a:schemeClr val="tx1">
                  <a:lumMod val="95000"/>
                  <a:lumOff val="5000"/>
                </a:schemeClr>
              </a:solidFill>
            </a:endParaRPr>
          </a:p>
          <a:p>
            <a:endParaRPr lang="es-ES" sz="2000" b="1" dirty="0" smtClean="0">
              <a:solidFill>
                <a:schemeClr val="tx1">
                  <a:lumMod val="95000"/>
                  <a:lumOff val="5000"/>
                </a:schemeClr>
              </a:solidFill>
            </a:endParaRPr>
          </a:p>
          <a:p>
            <a:pPr algn="just"/>
            <a:r>
              <a:rPr lang="es-ES" sz="2000" dirty="0">
                <a:solidFill>
                  <a:schemeClr val="tx1">
                    <a:lumMod val="95000"/>
                    <a:lumOff val="5000"/>
                  </a:schemeClr>
                </a:solidFill>
              </a:rPr>
              <a:t>La </a:t>
            </a:r>
            <a:r>
              <a:rPr lang="es-ES" sz="2000" b="1" i="1" dirty="0">
                <a:solidFill>
                  <a:schemeClr val="tx1">
                    <a:lumMod val="95000"/>
                    <a:lumOff val="5000"/>
                  </a:schemeClr>
                </a:solidFill>
              </a:rPr>
              <a:t>compensación individual </a:t>
            </a:r>
            <a:r>
              <a:rPr lang="es-ES" sz="2000" dirty="0">
                <a:solidFill>
                  <a:schemeClr val="tx1">
                    <a:lumMod val="95000"/>
                    <a:lumOff val="5000"/>
                  </a:schemeClr>
                </a:solidFill>
              </a:rPr>
              <a:t>es rentable sobre todo en motores grandes con operación continua y en transformadores. En la mayoría de estos casos, los condensadores se pueden conectar al equipo sin necesidad de aparatos </a:t>
            </a:r>
            <a:r>
              <a:rPr lang="es-ES" sz="2000" dirty="0" smtClean="0">
                <a:solidFill>
                  <a:schemeClr val="tx1">
                    <a:lumMod val="95000"/>
                    <a:lumOff val="5000"/>
                  </a:schemeClr>
                </a:solidFill>
              </a:rPr>
              <a:t>de </a:t>
            </a:r>
            <a:r>
              <a:rPr lang="es-ES" sz="2000" dirty="0">
                <a:solidFill>
                  <a:schemeClr val="tx1">
                    <a:lumMod val="95000"/>
                    <a:lumOff val="5000"/>
                  </a:schemeClr>
                </a:solidFill>
              </a:rPr>
              <a:t>maniobras ni fusibles, y se maniobran y protegen junto con él. </a:t>
            </a:r>
          </a:p>
          <a:p>
            <a:pPr algn="just"/>
            <a:endParaRPr lang="es-ES" sz="2000" dirty="0" smtClean="0">
              <a:solidFill>
                <a:schemeClr val="tx1">
                  <a:lumMod val="95000"/>
                  <a:lumOff val="5000"/>
                </a:schemeClr>
              </a:solidFill>
            </a:endParaRPr>
          </a:p>
          <a:p>
            <a:pPr algn="just"/>
            <a:r>
              <a:rPr lang="es-ES" sz="2000" dirty="0" smtClean="0">
                <a:solidFill>
                  <a:schemeClr val="tx1">
                    <a:lumMod val="95000"/>
                    <a:lumOff val="5000"/>
                  </a:schemeClr>
                </a:solidFill>
              </a:rPr>
              <a:t>La </a:t>
            </a:r>
            <a:r>
              <a:rPr lang="es-ES" sz="2000" b="1" i="1" dirty="0">
                <a:solidFill>
                  <a:schemeClr val="tx1">
                    <a:lumMod val="95000"/>
                    <a:lumOff val="5000"/>
                  </a:schemeClr>
                </a:solidFill>
              </a:rPr>
              <a:t>compensación en grupo </a:t>
            </a:r>
            <a:r>
              <a:rPr lang="es-ES" sz="2000" dirty="0">
                <a:solidFill>
                  <a:schemeClr val="tx1">
                    <a:lumMod val="95000"/>
                    <a:lumOff val="5000"/>
                  </a:schemeClr>
                </a:solidFill>
              </a:rPr>
              <a:t>se da cuando hay un grupo de equipos conectados conjuntamente, se pueden tomar los condensadores en lugares apropiados, por ejemplo, en un tablero de compensación y para evitar que se produzcan sobrecompensaciones, los equipos y los condensadores tienen que estar conectados conjuntamente. En este caso es conveniente realizar un análisis más detallado para definir los grupos y forma de compensación según las características de operación de la industria. </a:t>
            </a:r>
          </a:p>
        </p:txBody>
      </p:sp>
    </p:spTree>
    <p:extLst>
      <p:ext uri="{BB962C8B-B14F-4D97-AF65-F5344CB8AC3E}">
        <p14:creationId xmlns:p14="http://schemas.microsoft.com/office/powerpoint/2010/main" val="219583535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755576" y="764704"/>
            <a:ext cx="7848872" cy="5688632"/>
          </a:xfrm>
        </p:spPr>
        <p:txBody>
          <a:bodyPr>
            <a:noAutofit/>
          </a:bodyPr>
          <a:lstStyle/>
          <a:p>
            <a:r>
              <a:rPr lang="es-ES" sz="2800" b="1" dirty="0">
                <a:solidFill>
                  <a:schemeClr val="tx1">
                    <a:lumMod val="95000"/>
                    <a:lumOff val="5000"/>
                  </a:schemeClr>
                </a:solidFill>
              </a:rPr>
              <a:t>Ventajas técnico económicas del aumento del factor de potencia. </a:t>
            </a:r>
            <a:endParaRPr lang="es-ES" sz="2800" b="1" dirty="0" smtClean="0">
              <a:solidFill>
                <a:schemeClr val="tx1">
                  <a:lumMod val="95000"/>
                  <a:lumOff val="5000"/>
                </a:schemeClr>
              </a:solidFill>
            </a:endParaRPr>
          </a:p>
          <a:p>
            <a:pPr marL="457200" indent="-457200">
              <a:buFont typeface="Arial" pitchFamily="34" charset="0"/>
              <a:buChar char="•"/>
            </a:pPr>
            <a:endParaRPr lang="es-ES" sz="2800" b="1" dirty="0" smtClean="0">
              <a:solidFill>
                <a:schemeClr val="tx1">
                  <a:lumMod val="95000"/>
                  <a:lumOff val="5000"/>
                </a:schemeClr>
              </a:solidFill>
            </a:endParaRPr>
          </a:p>
          <a:p>
            <a:pPr marL="457200" indent="-457200" algn="just">
              <a:buFont typeface="Arial" pitchFamily="34" charset="0"/>
              <a:buChar char="•"/>
            </a:pPr>
            <a:r>
              <a:rPr lang="es-ES" sz="2800" dirty="0">
                <a:solidFill>
                  <a:schemeClr val="tx1">
                    <a:lumMod val="95000"/>
                    <a:lumOff val="5000"/>
                  </a:schemeClr>
                </a:solidFill>
              </a:rPr>
              <a:t>Ahorro en el pago de la factura de electricidad. </a:t>
            </a:r>
            <a:endParaRPr lang="es-ES" sz="2800" dirty="0" smtClean="0">
              <a:solidFill>
                <a:schemeClr val="tx1">
                  <a:lumMod val="95000"/>
                  <a:lumOff val="5000"/>
                </a:schemeClr>
              </a:solidFill>
            </a:endParaRPr>
          </a:p>
          <a:p>
            <a:pPr marL="457200" indent="-457200" algn="just">
              <a:buFont typeface="Arial" pitchFamily="34" charset="0"/>
              <a:buChar char="•"/>
            </a:pPr>
            <a:r>
              <a:rPr lang="es-ES" sz="2800" dirty="0">
                <a:solidFill>
                  <a:schemeClr val="tx1">
                    <a:lumMod val="95000"/>
                    <a:lumOff val="5000"/>
                  </a:schemeClr>
                </a:solidFill>
              </a:rPr>
              <a:t>Mejora de la eficiencia eléctrica. </a:t>
            </a:r>
            <a:endParaRPr lang="es-ES" sz="2800" dirty="0" smtClean="0">
              <a:solidFill>
                <a:schemeClr val="tx1">
                  <a:lumMod val="95000"/>
                  <a:lumOff val="5000"/>
                </a:schemeClr>
              </a:solidFill>
            </a:endParaRPr>
          </a:p>
          <a:p>
            <a:pPr marL="457200" indent="-457200" algn="just">
              <a:buFont typeface="Arial" pitchFamily="34" charset="0"/>
              <a:buChar char="•"/>
            </a:pPr>
            <a:r>
              <a:rPr lang="es-ES" sz="2800" dirty="0">
                <a:solidFill>
                  <a:schemeClr val="tx1">
                    <a:lumMod val="95000"/>
                    <a:lumOff val="5000"/>
                  </a:schemeClr>
                </a:solidFill>
              </a:rPr>
              <a:t>Liberación de capacidad del sistema. </a:t>
            </a:r>
            <a:endParaRPr lang="es-ES" sz="2800" dirty="0" smtClean="0">
              <a:solidFill>
                <a:schemeClr val="tx1">
                  <a:lumMod val="95000"/>
                  <a:lumOff val="5000"/>
                </a:schemeClr>
              </a:solidFill>
            </a:endParaRPr>
          </a:p>
          <a:p>
            <a:pPr marL="457200" indent="-457200" algn="just">
              <a:buFont typeface="Arial" pitchFamily="34" charset="0"/>
              <a:buChar char="•"/>
            </a:pPr>
            <a:r>
              <a:rPr lang="es-ES" sz="2800" dirty="0">
                <a:solidFill>
                  <a:schemeClr val="tx1">
                    <a:lumMod val="95000"/>
                    <a:lumOff val="5000"/>
                  </a:schemeClr>
                </a:solidFill>
              </a:rPr>
              <a:t>Mejoramiento de las condiciones de voltaje. </a:t>
            </a:r>
            <a:endParaRPr lang="es-ES" sz="2800" dirty="0" smtClean="0">
              <a:solidFill>
                <a:schemeClr val="tx1">
                  <a:lumMod val="95000"/>
                  <a:lumOff val="5000"/>
                </a:schemeClr>
              </a:solidFill>
            </a:endParaRPr>
          </a:p>
          <a:p>
            <a:pPr marL="457200" indent="-457200" algn="just">
              <a:buFont typeface="Arial" pitchFamily="34" charset="0"/>
              <a:buChar char="•"/>
            </a:pPr>
            <a:r>
              <a:rPr lang="es-ES" sz="2800" dirty="0">
                <a:solidFill>
                  <a:schemeClr val="tx1">
                    <a:lumMod val="95000"/>
                    <a:lumOff val="5000"/>
                  </a:schemeClr>
                </a:solidFill>
              </a:rPr>
              <a:t>Reducción de las pérdidas de potencia. </a:t>
            </a:r>
          </a:p>
        </p:txBody>
      </p:sp>
    </p:spTree>
    <p:extLst>
      <p:ext uri="{BB962C8B-B14F-4D97-AF65-F5344CB8AC3E}">
        <p14:creationId xmlns:p14="http://schemas.microsoft.com/office/powerpoint/2010/main" val="203195915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837928" y="2204864"/>
            <a:ext cx="7848872" cy="3096344"/>
          </a:xfrm>
        </p:spPr>
        <p:txBody>
          <a:bodyPr>
            <a:noAutofit/>
          </a:bodyPr>
          <a:lstStyle/>
          <a:p>
            <a:pPr algn="just"/>
            <a:r>
              <a:rPr lang="es-ES" sz="2800" dirty="0">
                <a:solidFill>
                  <a:schemeClr val="tx1">
                    <a:lumMod val="95000"/>
                    <a:lumOff val="5000"/>
                  </a:schemeClr>
                </a:solidFill>
              </a:rPr>
              <a:t>Los dispositivos de protección garantizan en buena medida que la instalación eléctrica esté protegida contra los distintos tipos de fallas más comunes, como sobrecargas, sobretensiones, cortocircuitos, etc. No obstante, estos equipos no aseguran por sí mismos un servicio continuo de las instalaciones. </a:t>
            </a:r>
          </a:p>
        </p:txBody>
      </p:sp>
      <p:sp>
        <p:nvSpPr>
          <p:cNvPr id="4" name="1 Título"/>
          <p:cNvSpPr txBox="1">
            <a:spLocks/>
          </p:cNvSpPr>
          <p:nvPr/>
        </p:nvSpPr>
        <p:spPr>
          <a:xfrm>
            <a:off x="422920" y="663687"/>
            <a:ext cx="8229600" cy="77809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4000" b="1" dirty="0" smtClean="0"/>
              <a:t>Relevadores de protección</a:t>
            </a:r>
            <a:endParaRPr lang="es-MX" sz="4000" dirty="0"/>
          </a:p>
        </p:txBody>
      </p:sp>
    </p:spTree>
    <p:extLst>
      <p:ext uri="{BB962C8B-B14F-4D97-AF65-F5344CB8AC3E}">
        <p14:creationId xmlns:p14="http://schemas.microsoft.com/office/powerpoint/2010/main" val="15574456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683568" y="548680"/>
            <a:ext cx="8003232" cy="5688632"/>
          </a:xfrm>
        </p:spPr>
        <p:txBody>
          <a:bodyPr>
            <a:noAutofit/>
          </a:bodyPr>
          <a:lstStyle/>
          <a:p>
            <a:r>
              <a:rPr lang="es-ES" sz="2800" b="1" dirty="0">
                <a:solidFill>
                  <a:schemeClr val="tx1">
                    <a:lumMod val="95000"/>
                    <a:lumOff val="5000"/>
                  </a:schemeClr>
                </a:solidFill>
              </a:rPr>
              <a:t>Tipos de perturbaciones en instalaciones de alta </a:t>
            </a:r>
            <a:r>
              <a:rPr lang="es-ES" sz="2800" b="1" dirty="0" smtClean="0">
                <a:solidFill>
                  <a:schemeClr val="tx1">
                    <a:lumMod val="95000"/>
                    <a:lumOff val="5000"/>
                  </a:schemeClr>
                </a:solidFill>
              </a:rPr>
              <a:t>tensión </a:t>
            </a:r>
          </a:p>
          <a:p>
            <a:pPr algn="just"/>
            <a:r>
              <a:rPr lang="es-ES" sz="2000" dirty="0">
                <a:solidFill>
                  <a:schemeClr val="tx1">
                    <a:lumMod val="95000"/>
                    <a:lumOff val="5000"/>
                  </a:schemeClr>
                </a:solidFill>
              </a:rPr>
              <a:t>De todas las perturbaciones o fuentes de fallas en el servicio normal de diferentes elementos que componen un sistema eléctrico de alta tensión, a continuación se mencionan las más frecuentes: </a:t>
            </a:r>
            <a:endParaRPr lang="es-ES" sz="2000" dirty="0" smtClean="0">
              <a:solidFill>
                <a:schemeClr val="tx1">
                  <a:lumMod val="95000"/>
                  <a:lumOff val="5000"/>
                </a:schemeClr>
              </a:solidFill>
            </a:endParaRPr>
          </a:p>
          <a:p>
            <a:pPr algn="just"/>
            <a:endParaRPr lang="es-ES" sz="2000" dirty="0">
              <a:solidFill>
                <a:schemeClr val="tx1">
                  <a:lumMod val="95000"/>
                  <a:lumOff val="5000"/>
                </a:schemeClr>
              </a:solidFill>
            </a:endParaRPr>
          </a:p>
          <a:p>
            <a:pPr marL="342900" indent="-342900" algn="just">
              <a:buFont typeface="Arial" pitchFamily="34" charset="0"/>
              <a:buChar char="•"/>
            </a:pPr>
            <a:r>
              <a:rPr lang="es-ES" sz="2000" dirty="0">
                <a:solidFill>
                  <a:schemeClr val="tx1">
                    <a:lumMod val="95000"/>
                    <a:lumOff val="5000"/>
                  </a:schemeClr>
                </a:solidFill>
              </a:rPr>
              <a:t>Defecto en aislamientos </a:t>
            </a:r>
          </a:p>
          <a:p>
            <a:pPr marL="342900" indent="-342900" algn="just">
              <a:buFont typeface="Arial" pitchFamily="34" charset="0"/>
              <a:buChar char="•"/>
            </a:pPr>
            <a:r>
              <a:rPr lang="es-ES" sz="2000" dirty="0">
                <a:solidFill>
                  <a:schemeClr val="tx1">
                    <a:lumMod val="95000"/>
                    <a:lumOff val="5000"/>
                  </a:schemeClr>
                </a:solidFill>
              </a:rPr>
              <a:t>Descargas atmosféricas </a:t>
            </a:r>
          </a:p>
          <a:p>
            <a:pPr marL="342900" indent="-342900" algn="just">
              <a:buFont typeface="Arial" pitchFamily="34" charset="0"/>
              <a:buChar char="•"/>
            </a:pPr>
            <a:r>
              <a:rPr lang="es-ES" sz="2000" dirty="0">
                <a:solidFill>
                  <a:schemeClr val="tx1">
                    <a:lumMod val="95000"/>
                    <a:lumOff val="5000"/>
                  </a:schemeClr>
                </a:solidFill>
              </a:rPr>
              <a:t>Acción de animales </a:t>
            </a:r>
          </a:p>
          <a:p>
            <a:pPr marL="342900" indent="-342900" algn="just">
              <a:buFont typeface="Arial" pitchFamily="34" charset="0"/>
              <a:buChar char="•"/>
            </a:pPr>
            <a:r>
              <a:rPr lang="es-ES" sz="2000" dirty="0">
                <a:solidFill>
                  <a:schemeClr val="tx1">
                    <a:lumMod val="95000"/>
                    <a:lumOff val="5000"/>
                  </a:schemeClr>
                </a:solidFill>
              </a:rPr>
              <a:t>Caída de árboles u otros objetos sobre líneas </a:t>
            </a:r>
          </a:p>
          <a:p>
            <a:pPr marL="342900" indent="-342900" algn="just">
              <a:buFont typeface="Arial" pitchFamily="34" charset="0"/>
              <a:buChar char="•"/>
            </a:pPr>
            <a:r>
              <a:rPr lang="es-ES" sz="2000" dirty="0">
                <a:solidFill>
                  <a:schemeClr val="tx1">
                    <a:lumMod val="95000"/>
                    <a:lumOff val="5000"/>
                  </a:schemeClr>
                </a:solidFill>
              </a:rPr>
              <a:t>Destrucción mecánica de máquinas rotativas </a:t>
            </a:r>
          </a:p>
          <a:p>
            <a:pPr marL="342900" indent="-342900" algn="just">
              <a:buFont typeface="Arial" pitchFamily="34" charset="0"/>
              <a:buChar char="•"/>
            </a:pPr>
            <a:r>
              <a:rPr lang="es-ES" sz="2000" dirty="0">
                <a:solidFill>
                  <a:schemeClr val="tx1">
                    <a:lumMod val="95000"/>
                    <a:lumOff val="5000"/>
                  </a:schemeClr>
                </a:solidFill>
              </a:rPr>
              <a:t>Exceso de carga conectada a una línea </a:t>
            </a:r>
          </a:p>
          <a:p>
            <a:pPr marL="342900" indent="-342900" algn="just">
              <a:buFont typeface="Arial" pitchFamily="34" charset="0"/>
              <a:buChar char="•"/>
            </a:pPr>
            <a:r>
              <a:rPr lang="es-ES" sz="2000" dirty="0">
                <a:solidFill>
                  <a:schemeClr val="tx1">
                    <a:lumMod val="95000"/>
                    <a:lumOff val="5000"/>
                  </a:schemeClr>
                </a:solidFill>
              </a:rPr>
              <a:t>Factores humanos </a:t>
            </a:r>
          </a:p>
          <a:p>
            <a:pPr marL="342900" indent="-342900" algn="just">
              <a:buFont typeface="Arial" pitchFamily="34" charset="0"/>
              <a:buChar char="•"/>
            </a:pPr>
            <a:r>
              <a:rPr lang="es-ES" sz="2000" dirty="0">
                <a:solidFill>
                  <a:schemeClr val="tx1">
                    <a:lumMod val="95000"/>
                    <a:lumOff val="5000"/>
                  </a:schemeClr>
                </a:solidFill>
              </a:rPr>
              <a:t>Puestas a tierra intempestivas </a:t>
            </a:r>
          </a:p>
          <a:p>
            <a:endParaRPr lang="es-ES" sz="2800" dirty="0">
              <a:solidFill>
                <a:schemeClr val="tx1">
                  <a:lumMod val="95000"/>
                  <a:lumOff val="5000"/>
                </a:schemeClr>
              </a:solidFill>
            </a:endParaRPr>
          </a:p>
        </p:txBody>
      </p:sp>
    </p:spTree>
    <p:extLst>
      <p:ext uri="{BB962C8B-B14F-4D97-AF65-F5344CB8AC3E}">
        <p14:creationId xmlns:p14="http://schemas.microsoft.com/office/powerpoint/2010/main" val="3869815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6609" y="526097"/>
            <a:ext cx="9144000" cy="77809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4000" b="1" dirty="0" smtClean="0"/>
              <a:t>Esquema básico de un relé de protección</a:t>
            </a:r>
            <a:endParaRPr lang="es-MX" sz="4000"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1916832"/>
            <a:ext cx="8297520"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9909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0" y="548680"/>
            <a:ext cx="9144000" cy="720080"/>
          </a:xfrm>
        </p:spPr>
        <p:txBody>
          <a:bodyPr>
            <a:noAutofit/>
          </a:bodyPr>
          <a:lstStyle/>
          <a:p>
            <a:r>
              <a:rPr lang="es-ES" sz="3200" b="1" dirty="0"/>
              <a:t>Principios constructivos de los relés de protección </a:t>
            </a:r>
            <a:endParaRPr lang="es-ES" sz="3200" dirty="0"/>
          </a:p>
        </p:txBody>
      </p:sp>
      <p:sp>
        <p:nvSpPr>
          <p:cNvPr id="3" name="2 Subtítulo"/>
          <p:cNvSpPr>
            <a:spLocks noGrp="1"/>
          </p:cNvSpPr>
          <p:nvPr>
            <p:ph type="subTitle" idx="1"/>
          </p:nvPr>
        </p:nvSpPr>
        <p:spPr>
          <a:xfrm>
            <a:off x="755576" y="1268760"/>
            <a:ext cx="7488832" cy="3865984"/>
          </a:xfrm>
        </p:spPr>
        <p:txBody>
          <a:bodyPr>
            <a:normAutofit/>
          </a:bodyPr>
          <a:lstStyle/>
          <a:p>
            <a:endParaRPr lang="es-ES" sz="2400" dirty="0"/>
          </a:p>
          <a:p>
            <a:pPr algn="just"/>
            <a:r>
              <a:rPr lang="es-ES" sz="2400" dirty="0">
                <a:solidFill>
                  <a:schemeClr val="tx1">
                    <a:lumMod val="95000"/>
                    <a:lumOff val="5000"/>
                  </a:schemeClr>
                </a:solidFill>
              </a:rPr>
              <a:t>Relés electromagnéticos: se basan en el principio de la fuerza de atracción ejercida entre piezas de material magnético. De las cuales una seria fija y otra seria móvil, y la fuerza que se ejerza entre ellos será de tal manera que moverá la pieza móvil en el sentido de disminución de la reluctancia del campo magnético</a:t>
            </a:r>
            <a:r>
              <a:rPr lang="es-ES" sz="2400" dirty="0"/>
              <a:t>. </a:t>
            </a:r>
          </a:p>
          <a:p>
            <a:endParaRPr lang="es-ES" sz="2400"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792" y="4005064"/>
            <a:ext cx="4143375" cy="285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219755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467544" y="188640"/>
            <a:ext cx="8064896" cy="5544616"/>
          </a:xfrm>
        </p:spPr>
        <p:txBody>
          <a:bodyPr>
            <a:normAutofit/>
          </a:bodyPr>
          <a:lstStyle/>
          <a:p>
            <a:pPr algn="just"/>
            <a:endParaRPr lang="es-ES" sz="2400" dirty="0"/>
          </a:p>
          <a:p>
            <a:pPr algn="just"/>
            <a:r>
              <a:rPr lang="es-ES" sz="2400" dirty="0">
                <a:solidFill>
                  <a:schemeClr val="tx1">
                    <a:lumMod val="95000"/>
                    <a:lumOff val="5000"/>
                  </a:schemeClr>
                </a:solidFill>
              </a:rPr>
              <a:t>Relés de inducción: </a:t>
            </a:r>
            <a:r>
              <a:rPr lang="es-ES" sz="2400" dirty="0" smtClean="0">
                <a:solidFill>
                  <a:schemeClr val="tx1">
                    <a:lumMod val="95000"/>
                    <a:lumOff val="5000"/>
                  </a:schemeClr>
                </a:solidFill>
              </a:rPr>
              <a:t>Su </a:t>
            </a:r>
            <a:r>
              <a:rPr lang="es-ES" sz="2400" dirty="0">
                <a:solidFill>
                  <a:schemeClr val="tx1">
                    <a:lumMod val="95000"/>
                    <a:lumOff val="5000"/>
                  </a:schemeClr>
                </a:solidFill>
              </a:rPr>
              <a:t>estructura básica consta de </a:t>
            </a:r>
            <a:r>
              <a:rPr lang="es-ES" sz="2400" dirty="0" smtClean="0">
                <a:solidFill>
                  <a:schemeClr val="tx1">
                    <a:lumMod val="95000"/>
                    <a:lumOff val="5000"/>
                  </a:schemeClr>
                </a:solidFill>
              </a:rPr>
              <a:t>un </a:t>
            </a:r>
            <a:r>
              <a:rPr lang="es-ES" sz="2400" dirty="0">
                <a:solidFill>
                  <a:schemeClr val="tx1">
                    <a:lumMod val="95000"/>
                    <a:lumOff val="5000"/>
                  </a:schemeClr>
                </a:solidFill>
              </a:rPr>
              <a:t>disco móvil que gira sobre un eje y que deja un entrehierro con respecto a los núcleos magnéticos de las bobinas inductoras. Sobre el eje de la rueda va instalado un muelle antagonista solidario a contacto móvil. Cuando el par inducido en el disco sea superior al par resistente del muelle, el disco girara hasta conseguir que el contacto móvil haga presión sobre el contacto fijo (ambos pertenecientes al circuito de mando para la actuación de la protección). Estos relés son de aplicación general por las múltiples combinaciones que admiten. </a:t>
            </a:r>
          </a:p>
          <a:p>
            <a:endParaRPr lang="es-ES" sz="2400"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1840" y="4299991"/>
            <a:ext cx="3456384" cy="2258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277420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467544" y="620688"/>
            <a:ext cx="8064896" cy="3384376"/>
          </a:xfrm>
        </p:spPr>
        <p:txBody>
          <a:bodyPr>
            <a:normAutofit/>
          </a:bodyPr>
          <a:lstStyle/>
          <a:p>
            <a:pPr algn="just"/>
            <a:r>
              <a:rPr lang="es-ES" sz="2400" dirty="0" smtClean="0">
                <a:solidFill>
                  <a:schemeClr val="tx1">
                    <a:lumMod val="95000"/>
                    <a:lumOff val="5000"/>
                  </a:schemeClr>
                </a:solidFill>
              </a:rPr>
              <a:t>Relés </a:t>
            </a:r>
            <a:r>
              <a:rPr lang="es-ES" sz="2400" dirty="0">
                <a:solidFill>
                  <a:schemeClr val="tx1">
                    <a:lumMod val="95000"/>
                    <a:lumOff val="5000"/>
                  </a:schemeClr>
                </a:solidFill>
              </a:rPr>
              <a:t>electrodinámicos: Están basados en el mismo principio, si no muy similar, al de los aparatos de medida tipo galvanómetro se trata de la acción que una bobina fija ejerce sobre una bobina móvil, induciendo la primera un par motor que hará girar un ángulo determinado el conjunto de la bobina móvil. A estos relés también se les conoce como relés ferrodinámicos. </a:t>
            </a:r>
          </a:p>
          <a:p>
            <a:endParaRPr lang="es-ES" sz="2400"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9180" y="2996952"/>
            <a:ext cx="3457575" cy="338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28744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0" y="548680"/>
            <a:ext cx="9144000" cy="720080"/>
          </a:xfrm>
        </p:spPr>
        <p:txBody>
          <a:bodyPr>
            <a:noAutofit/>
          </a:bodyPr>
          <a:lstStyle/>
          <a:p>
            <a:r>
              <a:rPr lang="es-ES" sz="3200" b="1" dirty="0" smtClean="0">
                <a:solidFill>
                  <a:schemeClr val="tx1">
                    <a:lumMod val="95000"/>
                    <a:lumOff val="5000"/>
                  </a:schemeClr>
                </a:solidFill>
              </a:rPr>
              <a:t>Sistemas digitales de protección</a:t>
            </a:r>
            <a:endParaRPr lang="es-ES" sz="3200" b="1" dirty="0">
              <a:solidFill>
                <a:schemeClr val="tx1">
                  <a:lumMod val="95000"/>
                  <a:lumOff val="5000"/>
                </a:schemeClr>
              </a:solidFill>
            </a:endParaRPr>
          </a:p>
        </p:txBody>
      </p:sp>
      <p:sp>
        <p:nvSpPr>
          <p:cNvPr id="3" name="2 Subtítulo"/>
          <p:cNvSpPr>
            <a:spLocks noGrp="1"/>
          </p:cNvSpPr>
          <p:nvPr>
            <p:ph type="subTitle" idx="1"/>
          </p:nvPr>
        </p:nvSpPr>
        <p:spPr>
          <a:xfrm>
            <a:off x="755576" y="1268760"/>
            <a:ext cx="7704856" cy="5040560"/>
          </a:xfrm>
        </p:spPr>
        <p:txBody>
          <a:bodyPr>
            <a:normAutofit fontScale="62500" lnSpcReduction="20000"/>
          </a:bodyPr>
          <a:lstStyle/>
          <a:p>
            <a:endParaRPr lang="es-ES" sz="2400" dirty="0"/>
          </a:p>
          <a:p>
            <a:pPr algn="just"/>
            <a:r>
              <a:rPr lang="es-ES" dirty="0">
                <a:solidFill>
                  <a:schemeClr val="tx1">
                    <a:lumMod val="95000"/>
                    <a:lumOff val="5000"/>
                  </a:schemeClr>
                </a:solidFill>
              </a:rPr>
              <a:t>La introducción de la tecnología digital en el área de protección de sistemas eléctricos de potencia confiere a los relevadores y sistemas digitales de protección y, en particular, a los </a:t>
            </a:r>
            <a:r>
              <a:rPr lang="es-ES" dirty="0" err="1">
                <a:solidFill>
                  <a:schemeClr val="tx1">
                    <a:lumMod val="95000"/>
                    <a:lumOff val="5000"/>
                  </a:schemeClr>
                </a:solidFill>
              </a:rPr>
              <a:t>microprocesados</a:t>
            </a:r>
            <a:r>
              <a:rPr lang="es-ES" dirty="0">
                <a:solidFill>
                  <a:schemeClr val="tx1">
                    <a:lumMod val="95000"/>
                    <a:lumOff val="5000"/>
                  </a:schemeClr>
                </a:solidFill>
              </a:rPr>
              <a:t>, ventajas definidas con respecto a sus similares analógicos. </a:t>
            </a:r>
          </a:p>
          <a:p>
            <a:pPr algn="just"/>
            <a:r>
              <a:rPr lang="es-ES" dirty="0">
                <a:solidFill>
                  <a:schemeClr val="tx1">
                    <a:lumMod val="95000"/>
                    <a:lumOff val="5000"/>
                  </a:schemeClr>
                </a:solidFill>
              </a:rPr>
              <a:t>Estas ventajas son: </a:t>
            </a:r>
            <a:endParaRPr lang="es-ES" dirty="0" smtClean="0">
              <a:solidFill>
                <a:schemeClr val="tx1">
                  <a:lumMod val="95000"/>
                  <a:lumOff val="5000"/>
                </a:schemeClr>
              </a:solidFill>
            </a:endParaRPr>
          </a:p>
          <a:p>
            <a:pPr algn="just"/>
            <a:endParaRPr lang="es-ES" dirty="0">
              <a:solidFill>
                <a:schemeClr val="tx1">
                  <a:lumMod val="95000"/>
                  <a:lumOff val="5000"/>
                </a:schemeClr>
              </a:solidFill>
            </a:endParaRPr>
          </a:p>
          <a:p>
            <a:pPr marL="457200" indent="-457200" algn="just">
              <a:buFont typeface="Arial" pitchFamily="34" charset="0"/>
              <a:buChar char="•"/>
            </a:pPr>
            <a:r>
              <a:rPr lang="es-ES" dirty="0">
                <a:solidFill>
                  <a:schemeClr val="tx1">
                    <a:lumMod val="95000"/>
                    <a:lumOff val="5000"/>
                  </a:schemeClr>
                </a:solidFill>
              </a:rPr>
              <a:t>El costo de los relevadores digitales es ya comparable con el de los analógicos, en algunos casos es menor, y su tendencia es a decrecer</a:t>
            </a:r>
            <a:r>
              <a:rPr lang="es-ES" dirty="0" smtClean="0">
                <a:solidFill>
                  <a:schemeClr val="tx1">
                    <a:lumMod val="95000"/>
                    <a:lumOff val="5000"/>
                  </a:schemeClr>
                </a:solidFill>
              </a:rPr>
              <a:t>.</a:t>
            </a:r>
          </a:p>
          <a:p>
            <a:pPr marL="457200" indent="-457200" algn="just">
              <a:buFont typeface="Arial" pitchFamily="34" charset="0"/>
              <a:buChar char="•"/>
            </a:pPr>
            <a:r>
              <a:rPr lang="es-ES" dirty="0" smtClean="0">
                <a:solidFill>
                  <a:schemeClr val="tx1">
                    <a:lumMod val="95000"/>
                    <a:lumOff val="5000"/>
                  </a:schemeClr>
                </a:solidFill>
              </a:rPr>
              <a:t> </a:t>
            </a:r>
            <a:endParaRPr lang="es-ES" dirty="0">
              <a:solidFill>
                <a:schemeClr val="tx1">
                  <a:lumMod val="95000"/>
                  <a:lumOff val="5000"/>
                </a:schemeClr>
              </a:solidFill>
            </a:endParaRPr>
          </a:p>
          <a:p>
            <a:pPr marL="457200" indent="-457200" algn="just">
              <a:buFont typeface="Arial" pitchFamily="34" charset="0"/>
              <a:buChar char="•"/>
            </a:pPr>
            <a:r>
              <a:rPr lang="es-ES" dirty="0">
                <a:solidFill>
                  <a:schemeClr val="tx1">
                    <a:lumMod val="95000"/>
                    <a:lumOff val="5000"/>
                  </a:schemeClr>
                </a:solidFill>
              </a:rPr>
              <a:t>Los relevadores digitales tienen capacidad de autodiagnóstico, lo que los hace más confiables que los analógicos. </a:t>
            </a:r>
            <a:endParaRPr lang="es-ES" dirty="0" smtClean="0">
              <a:solidFill>
                <a:schemeClr val="tx1">
                  <a:lumMod val="95000"/>
                  <a:lumOff val="5000"/>
                </a:schemeClr>
              </a:solidFill>
            </a:endParaRPr>
          </a:p>
          <a:p>
            <a:pPr marL="457200" indent="-457200" algn="just">
              <a:buFont typeface="Arial" pitchFamily="34" charset="0"/>
              <a:buChar char="•"/>
            </a:pPr>
            <a:endParaRPr lang="es-ES" dirty="0">
              <a:solidFill>
                <a:schemeClr val="tx1">
                  <a:lumMod val="95000"/>
                  <a:lumOff val="5000"/>
                </a:schemeClr>
              </a:solidFill>
            </a:endParaRPr>
          </a:p>
          <a:p>
            <a:pPr marL="457200" indent="-457200" algn="just">
              <a:buFont typeface="Arial" pitchFamily="34" charset="0"/>
              <a:buChar char="•"/>
            </a:pPr>
            <a:r>
              <a:rPr lang="es-ES" dirty="0">
                <a:solidFill>
                  <a:schemeClr val="tx1">
                    <a:lumMod val="95000"/>
                    <a:lumOff val="5000"/>
                  </a:schemeClr>
                </a:solidFill>
              </a:rPr>
              <a:t>Estos relevadores son totalmente compatibles con la tecnología digital que se esta introduciendo en las subestaciones. </a:t>
            </a:r>
            <a:endParaRPr lang="es-ES" dirty="0" smtClean="0">
              <a:solidFill>
                <a:schemeClr val="tx1">
                  <a:lumMod val="95000"/>
                  <a:lumOff val="5000"/>
                </a:schemeClr>
              </a:solidFill>
            </a:endParaRPr>
          </a:p>
          <a:p>
            <a:pPr marL="457200" indent="-457200" algn="just">
              <a:buFont typeface="Arial" pitchFamily="34" charset="0"/>
              <a:buChar char="•"/>
            </a:pPr>
            <a:endParaRPr lang="es-ES" dirty="0">
              <a:solidFill>
                <a:schemeClr val="tx1">
                  <a:lumMod val="95000"/>
                  <a:lumOff val="5000"/>
                </a:schemeClr>
              </a:solidFill>
            </a:endParaRPr>
          </a:p>
          <a:p>
            <a:pPr marL="457200" indent="-457200" algn="just">
              <a:buFont typeface="Arial" pitchFamily="34" charset="0"/>
              <a:buChar char="•"/>
            </a:pPr>
            <a:r>
              <a:rPr lang="es-ES" dirty="0">
                <a:solidFill>
                  <a:schemeClr val="tx1">
                    <a:lumMod val="95000"/>
                    <a:lumOff val="5000"/>
                  </a:schemeClr>
                </a:solidFill>
              </a:rPr>
              <a:t>Tienen una gran flexibilidad funcional que les permite realizar otras funciones como las de medición, control y supervisión. </a:t>
            </a:r>
          </a:p>
          <a:p>
            <a:endParaRPr lang="es-ES" dirty="0"/>
          </a:p>
        </p:txBody>
      </p:sp>
    </p:spTree>
    <p:extLst>
      <p:ext uri="{BB962C8B-B14F-4D97-AF65-F5344CB8AC3E}">
        <p14:creationId xmlns:p14="http://schemas.microsoft.com/office/powerpoint/2010/main" val="369278218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755576" y="404664"/>
            <a:ext cx="7704856" cy="5904656"/>
          </a:xfrm>
        </p:spPr>
        <p:txBody>
          <a:bodyPr>
            <a:normAutofit fontScale="92500" lnSpcReduction="20000"/>
          </a:bodyPr>
          <a:lstStyle/>
          <a:p>
            <a:r>
              <a:rPr lang="es-ES" b="1" dirty="0" smtClean="0">
                <a:solidFill>
                  <a:schemeClr val="tx1">
                    <a:lumMod val="95000"/>
                    <a:lumOff val="5000"/>
                  </a:schemeClr>
                </a:solidFill>
              </a:rPr>
              <a:t>Particularidades </a:t>
            </a:r>
            <a:r>
              <a:rPr lang="es-ES" b="1" dirty="0">
                <a:solidFill>
                  <a:schemeClr val="tx1">
                    <a:lumMod val="95000"/>
                    <a:lumOff val="5000"/>
                  </a:schemeClr>
                </a:solidFill>
              </a:rPr>
              <a:t>de los relevadores digitales </a:t>
            </a:r>
            <a:endParaRPr lang="es-ES" b="1" dirty="0" smtClean="0">
              <a:solidFill>
                <a:schemeClr val="tx1">
                  <a:lumMod val="95000"/>
                  <a:lumOff val="5000"/>
                </a:schemeClr>
              </a:solidFill>
            </a:endParaRPr>
          </a:p>
          <a:p>
            <a:pPr algn="just"/>
            <a:endParaRPr lang="es-ES" b="1" dirty="0">
              <a:solidFill>
                <a:schemeClr val="tx1">
                  <a:lumMod val="95000"/>
                  <a:lumOff val="5000"/>
                </a:schemeClr>
              </a:solidFill>
            </a:endParaRPr>
          </a:p>
          <a:p>
            <a:pPr algn="just"/>
            <a:r>
              <a:rPr lang="es-ES" dirty="0">
                <a:solidFill>
                  <a:schemeClr val="tx1">
                    <a:lumMod val="95000"/>
                    <a:lumOff val="5000"/>
                  </a:schemeClr>
                </a:solidFill>
              </a:rPr>
              <a:t>Los relevadores digitales son sistemas de microprocesadores interconectados con el sistema protegido que realizan tareas de tiempo real. Esto le confiere dos particularidades: </a:t>
            </a:r>
            <a:endParaRPr lang="es-ES" dirty="0" smtClean="0">
              <a:solidFill>
                <a:schemeClr val="tx1">
                  <a:lumMod val="95000"/>
                  <a:lumOff val="5000"/>
                </a:schemeClr>
              </a:solidFill>
            </a:endParaRPr>
          </a:p>
          <a:p>
            <a:pPr algn="just"/>
            <a:endParaRPr lang="es-ES" dirty="0">
              <a:solidFill>
                <a:schemeClr val="tx1">
                  <a:lumMod val="95000"/>
                  <a:lumOff val="5000"/>
                </a:schemeClr>
              </a:solidFill>
            </a:endParaRPr>
          </a:p>
          <a:p>
            <a:pPr algn="just"/>
            <a:r>
              <a:rPr lang="es-ES" dirty="0">
                <a:solidFill>
                  <a:schemeClr val="tx1">
                    <a:lumMod val="95000"/>
                    <a:lumOff val="5000"/>
                  </a:schemeClr>
                </a:solidFill>
              </a:rPr>
              <a:t>1.- La información sobre los valores de las señales eléctricas de entrada llegada al microprocesador en instantes discretos de tiempo. </a:t>
            </a:r>
          </a:p>
          <a:p>
            <a:pPr algn="just"/>
            <a:r>
              <a:rPr lang="es-ES" dirty="0">
                <a:solidFill>
                  <a:schemeClr val="tx1">
                    <a:lumMod val="95000"/>
                    <a:lumOff val="5000"/>
                  </a:schemeClr>
                </a:solidFill>
              </a:rPr>
              <a:t>2.- El microprocesador solamente realiza operaciones aritméticas tales como suma, resta multiplicación y división. </a:t>
            </a:r>
          </a:p>
        </p:txBody>
      </p:sp>
    </p:spTree>
    <p:extLst>
      <p:ext uri="{BB962C8B-B14F-4D97-AF65-F5344CB8AC3E}">
        <p14:creationId xmlns:p14="http://schemas.microsoft.com/office/powerpoint/2010/main" val="82912477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755576" y="404664"/>
            <a:ext cx="7704856" cy="864096"/>
          </a:xfrm>
        </p:spPr>
        <p:txBody>
          <a:bodyPr>
            <a:normAutofit fontScale="92500" lnSpcReduction="20000"/>
          </a:bodyPr>
          <a:lstStyle/>
          <a:p>
            <a:r>
              <a:rPr lang="es-ES" b="1" dirty="0">
                <a:solidFill>
                  <a:schemeClr val="tx1">
                    <a:lumMod val="95000"/>
                    <a:lumOff val="5000"/>
                  </a:schemeClr>
                </a:solidFill>
              </a:rPr>
              <a:t>Representación esquemática de la arquitectura de un relevador digital </a:t>
            </a:r>
          </a:p>
          <a:p>
            <a:pPr algn="just"/>
            <a:endParaRPr lang="es-ES" dirty="0">
              <a:solidFill>
                <a:schemeClr val="tx1">
                  <a:lumMod val="95000"/>
                  <a:lumOff val="5000"/>
                </a:schemeClr>
              </a:solidFill>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56076">
            <a:off x="997786" y="1504461"/>
            <a:ext cx="7315505" cy="449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279238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755576" y="404664"/>
            <a:ext cx="7704856" cy="5472608"/>
          </a:xfrm>
        </p:spPr>
        <p:txBody>
          <a:bodyPr>
            <a:normAutofit fontScale="92500" lnSpcReduction="10000"/>
          </a:bodyPr>
          <a:lstStyle/>
          <a:p>
            <a:r>
              <a:rPr lang="es-ES" sz="3300" b="1" dirty="0" smtClean="0">
                <a:solidFill>
                  <a:schemeClr val="tx1">
                    <a:lumMod val="95000"/>
                    <a:lumOff val="5000"/>
                  </a:schemeClr>
                </a:solidFill>
              </a:rPr>
              <a:t>Líneas de transmisión</a:t>
            </a:r>
          </a:p>
          <a:p>
            <a:endParaRPr lang="es-ES" b="1" dirty="0">
              <a:solidFill>
                <a:schemeClr val="tx1">
                  <a:lumMod val="95000"/>
                  <a:lumOff val="5000"/>
                </a:schemeClr>
              </a:solidFill>
            </a:endParaRPr>
          </a:p>
          <a:p>
            <a:pPr algn="just"/>
            <a:r>
              <a:rPr lang="es-ES" dirty="0">
                <a:solidFill>
                  <a:schemeClr val="tx1">
                    <a:lumMod val="95000"/>
                    <a:lumOff val="5000"/>
                  </a:schemeClr>
                </a:solidFill>
              </a:rPr>
              <a:t>La línea de transmisión es el elemento del sistema de potencia que se encarga de transportar la energía eléctrica desde el sitio en donde se genera hasta el sitio donde se consume o se distribuye. </a:t>
            </a:r>
            <a:endParaRPr lang="es-ES" dirty="0" smtClean="0">
              <a:solidFill>
                <a:schemeClr val="tx1">
                  <a:lumMod val="95000"/>
                  <a:lumOff val="5000"/>
                </a:schemeClr>
              </a:solidFill>
            </a:endParaRPr>
          </a:p>
          <a:p>
            <a:pPr algn="just"/>
            <a:endParaRPr lang="es-ES" dirty="0">
              <a:solidFill>
                <a:schemeClr val="tx1">
                  <a:lumMod val="95000"/>
                  <a:lumOff val="5000"/>
                </a:schemeClr>
              </a:solidFill>
            </a:endParaRPr>
          </a:p>
          <a:p>
            <a:pPr algn="just"/>
            <a:r>
              <a:rPr lang="es-ES" dirty="0" smtClean="0">
                <a:solidFill>
                  <a:schemeClr val="tx1">
                    <a:lumMod val="95000"/>
                    <a:lumOff val="5000"/>
                  </a:schemeClr>
                </a:solidFill>
              </a:rPr>
              <a:t> </a:t>
            </a:r>
            <a:r>
              <a:rPr lang="es-ES" dirty="0">
                <a:solidFill>
                  <a:schemeClr val="tx1">
                    <a:lumMod val="95000"/>
                    <a:lumOff val="5000"/>
                  </a:schemeClr>
                </a:solidFill>
              </a:rPr>
              <a:t>La clasificación de los sistemas de transmisión puede ser realizada desde muy variados puntos de vista, según el medio: en aéreas y subterráneas. </a:t>
            </a:r>
          </a:p>
        </p:txBody>
      </p:sp>
    </p:spTree>
    <p:extLst>
      <p:ext uri="{BB962C8B-B14F-4D97-AF65-F5344CB8AC3E}">
        <p14:creationId xmlns:p14="http://schemas.microsoft.com/office/powerpoint/2010/main" val="155733355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755576" y="404664"/>
            <a:ext cx="7704856" cy="5472608"/>
          </a:xfrm>
        </p:spPr>
        <p:txBody>
          <a:bodyPr>
            <a:normAutofit lnSpcReduction="10000"/>
          </a:bodyPr>
          <a:lstStyle/>
          <a:p>
            <a:r>
              <a:rPr lang="es-ES" sz="3300" b="1" dirty="0" smtClean="0">
                <a:solidFill>
                  <a:schemeClr val="tx1">
                    <a:lumMod val="95000"/>
                    <a:lumOff val="5000"/>
                  </a:schemeClr>
                </a:solidFill>
              </a:rPr>
              <a:t>Elementos de una Línea de transmisión</a:t>
            </a:r>
          </a:p>
          <a:p>
            <a:endParaRPr lang="es-ES" b="1" dirty="0">
              <a:solidFill>
                <a:schemeClr val="tx1">
                  <a:lumMod val="95000"/>
                  <a:lumOff val="5000"/>
                </a:schemeClr>
              </a:solidFill>
            </a:endParaRPr>
          </a:p>
          <a:p>
            <a:pPr algn="just"/>
            <a:r>
              <a:rPr lang="es-ES" dirty="0">
                <a:solidFill>
                  <a:schemeClr val="tx1">
                    <a:lumMod val="95000"/>
                    <a:lumOff val="5000"/>
                  </a:schemeClr>
                </a:solidFill>
              </a:rPr>
              <a:t>Una línea de transmisión está constituida básicamente por tres </a:t>
            </a:r>
            <a:r>
              <a:rPr lang="es-ES" dirty="0" smtClean="0">
                <a:solidFill>
                  <a:schemeClr val="tx1">
                    <a:lumMod val="95000"/>
                    <a:lumOff val="5000"/>
                  </a:schemeClr>
                </a:solidFill>
              </a:rPr>
              <a:t>elementos</a:t>
            </a:r>
            <a:r>
              <a:rPr lang="es-ES" dirty="0">
                <a:solidFill>
                  <a:schemeClr val="tx1">
                    <a:lumMod val="95000"/>
                    <a:lumOff val="5000"/>
                  </a:schemeClr>
                </a:solidFill>
              </a:rPr>
              <a:t>: </a:t>
            </a:r>
            <a:endParaRPr lang="es-ES" dirty="0" smtClean="0">
              <a:solidFill>
                <a:schemeClr val="tx1">
                  <a:lumMod val="95000"/>
                  <a:lumOff val="5000"/>
                </a:schemeClr>
              </a:solidFill>
            </a:endParaRPr>
          </a:p>
          <a:p>
            <a:pPr algn="just"/>
            <a:endParaRPr lang="es-ES" dirty="0" smtClean="0">
              <a:solidFill>
                <a:schemeClr val="tx1">
                  <a:lumMod val="95000"/>
                  <a:lumOff val="5000"/>
                </a:schemeClr>
              </a:solidFill>
            </a:endParaRPr>
          </a:p>
          <a:p>
            <a:pPr algn="just"/>
            <a:endParaRPr lang="es-ES" dirty="0">
              <a:solidFill>
                <a:schemeClr val="tx1">
                  <a:lumMod val="95000"/>
                  <a:lumOff val="5000"/>
                </a:schemeClr>
              </a:solidFill>
            </a:endParaRPr>
          </a:p>
          <a:p>
            <a:pPr marL="457200" indent="-457200" algn="just">
              <a:buFont typeface="Arial" pitchFamily="34" charset="0"/>
              <a:buChar char="•"/>
            </a:pPr>
            <a:r>
              <a:rPr lang="es-ES" dirty="0">
                <a:solidFill>
                  <a:schemeClr val="tx1">
                    <a:lumMod val="95000"/>
                    <a:lumOff val="5000"/>
                  </a:schemeClr>
                </a:solidFill>
              </a:rPr>
              <a:t>Conductores </a:t>
            </a:r>
          </a:p>
          <a:p>
            <a:pPr marL="457200" indent="-457200" algn="just">
              <a:buFont typeface="Arial" pitchFamily="34" charset="0"/>
              <a:buChar char="•"/>
            </a:pPr>
            <a:r>
              <a:rPr lang="es-ES" dirty="0">
                <a:solidFill>
                  <a:schemeClr val="tx1">
                    <a:lumMod val="95000"/>
                    <a:lumOff val="5000"/>
                  </a:schemeClr>
                </a:solidFill>
              </a:rPr>
              <a:t>Aisladores </a:t>
            </a:r>
          </a:p>
          <a:p>
            <a:pPr marL="457200" indent="-457200" algn="just">
              <a:buFont typeface="Arial" pitchFamily="34" charset="0"/>
              <a:buChar char="•"/>
            </a:pPr>
            <a:r>
              <a:rPr lang="es-ES" dirty="0">
                <a:solidFill>
                  <a:schemeClr val="tx1">
                    <a:lumMod val="95000"/>
                    <a:lumOff val="5000"/>
                  </a:schemeClr>
                </a:solidFill>
              </a:rPr>
              <a:t>Soportes </a:t>
            </a:r>
          </a:p>
          <a:p>
            <a:pPr algn="just"/>
            <a:r>
              <a:rPr lang="es-ES" dirty="0" smtClean="0">
                <a:solidFill>
                  <a:schemeClr val="tx1">
                    <a:lumMod val="95000"/>
                    <a:lumOff val="5000"/>
                  </a:schemeClr>
                </a:solidFill>
              </a:rPr>
              <a:t> </a:t>
            </a:r>
            <a:endParaRPr lang="es-ES" dirty="0">
              <a:solidFill>
                <a:schemeClr val="tx1">
                  <a:lumMod val="95000"/>
                  <a:lumOff val="5000"/>
                </a:schemeClr>
              </a:solidFill>
            </a:endParaRP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1796" y="2564904"/>
            <a:ext cx="3703942" cy="4026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313185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755576" y="404664"/>
            <a:ext cx="7704856" cy="5472608"/>
          </a:xfrm>
        </p:spPr>
        <p:txBody>
          <a:bodyPr>
            <a:normAutofit fontScale="92500" lnSpcReduction="10000"/>
          </a:bodyPr>
          <a:lstStyle/>
          <a:p>
            <a:r>
              <a:rPr lang="es-ES" dirty="0" smtClean="0">
                <a:solidFill>
                  <a:schemeClr val="tx1">
                    <a:lumMod val="95000"/>
                    <a:lumOff val="5000"/>
                  </a:schemeClr>
                </a:solidFill>
              </a:rPr>
              <a:t>Conductores </a:t>
            </a:r>
          </a:p>
          <a:p>
            <a:pPr algn="just"/>
            <a:r>
              <a:rPr lang="es-ES" dirty="0" smtClean="0">
                <a:solidFill>
                  <a:schemeClr val="tx1">
                    <a:lumMod val="95000"/>
                    <a:lumOff val="5000"/>
                  </a:schemeClr>
                </a:solidFill>
              </a:rPr>
              <a:t>Consiste </a:t>
            </a:r>
            <a:r>
              <a:rPr lang="es-ES" dirty="0">
                <a:solidFill>
                  <a:schemeClr val="tx1">
                    <a:lumMod val="95000"/>
                    <a:lumOff val="5000"/>
                  </a:schemeClr>
                </a:solidFill>
              </a:rPr>
              <a:t>de un cuerpo o un medio adecuado, utilizado como portador de corriente eléctrica</a:t>
            </a:r>
            <a:r>
              <a:rPr lang="es-ES" dirty="0" smtClean="0">
                <a:solidFill>
                  <a:schemeClr val="tx1">
                    <a:lumMod val="95000"/>
                    <a:lumOff val="5000"/>
                  </a:schemeClr>
                </a:solidFill>
              </a:rPr>
              <a:t>.</a:t>
            </a:r>
          </a:p>
          <a:p>
            <a:pPr algn="just"/>
            <a:r>
              <a:rPr lang="es-ES" dirty="0" smtClean="0">
                <a:solidFill>
                  <a:schemeClr val="tx1">
                    <a:lumMod val="95000"/>
                    <a:lumOff val="5000"/>
                  </a:schemeClr>
                </a:solidFill>
              </a:rPr>
              <a:t> </a:t>
            </a:r>
            <a:r>
              <a:rPr lang="es-ES" dirty="0">
                <a:solidFill>
                  <a:schemeClr val="tx1">
                    <a:lumMod val="95000"/>
                    <a:lumOff val="5000"/>
                  </a:schemeClr>
                </a:solidFill>
              </a:rPr>
              <a:t>El material que forma un conductor eléctrico es cualquier sustancia que puede conducir una corriente eléctrica cuando este conductor se ve sujeto a una diferencia de potencial entre sus </a:t>
            </a:r>
            <a:r>
              <a:rPr lang="es-ES" dirty="0" smtClean="0">
                <a:solidFill>
                  <a:schemeClr val="tx1">
                    <a:lumMod val="95000"/>
                    <a:lumOff val="5000"/>
                  </a:schemeClr>
                </a:solidFill>
              </a:rPr>
              <a:t>extremos.</a:t>
            </a:r>
          </a:p>
          <a:p>
            <a:pPr algn="just"/>
            <a:r>
              <a:rPr lang="es-ES" dirty="0" smtClean="0">
                <a:solidFill>
                  <a:schemeClr val="tx1">
                    <a:lumMod val="95000"/>
                    <a:lumOff val="5000"/>
                  </a:schemeClr>
                </a:solidFill>
              </a:rPr>
              <a:t>Los </a:t>
            </a:r>
            <a:r>
              <a:rPr lang="es-ES" dirty="0">
                <a:solidFill>
                  <a:schemeClr val="tx1">
                    <a:lumMod val="95000"/>
                    <a:lumOff val="5000"/>
                  </a:schemeClr>
                </a:solidFill>
              </a:rPr>
              <a:t>materiales comúnmente utilizados para conducir corriente eléctrica son en orden de importancia: cobre, aluminio, aleaciones de cobre, hierro, acero</a:t>
            </a:r>
            <a:r>
              <a:rPr lang="es-ES" dirty="0"/>
              <a:t>. </a:t>
            </a:r>
            <a:endParaRPr lang="es-ES" dirty="0">
              <a:solidFill>
                <a:schemeClr val="tx1">
                  <a:lumMod val="95000"/>
                  <a:lumOff val="5000"/>
                </a:schemeClr>
              </a:solidFill>
            </a:endParaRPr>
          </a:p>
        </p:txBody>
      </p:sp>
    </p:spTree>
    <p:extLst>
      <p:ext uri="{BB962C8B-B14F-4D97-AF65-F5344CB8AC3E}">
        <p14:creationId xmlns:p14="http://schemas.microsoft.com/office/powerpoint/2010/main" val="149350228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755576" y="404664"/>
            <a:ext cx="7704856" cy="792088"/>
          </a:xfrm>
        </p:spPr>
        <p:txBody>
          <a:bodyPr>
            <a:normAutofit/>
          </a:bodyPr>
          <a:lstStyle/>
          <a:p>
            <a:r>
              <a:rPr lang="es-ES" dirty="0" smtClean="0">
                <a:solidFill>
                  <a:schemeClr val="tx1">
                    <a:lumMod val="95000"/>
                    <a:lumOff val="5000"/>
                  </a:schemeClr>
                </a:solidFill>
              </a:rPr>
              <a:t>Tipos de conductores</a:t>
            </a: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994336"/>
            <a:ext cx="4043337" cy="5468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477270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755576" y="404664"/>
            <a:ext cx="7704856" cy="5472608"/>
          </a:xfrm>
        </p:spPr>
        <p:txBody>
          <a:bodyPr>
            <a:normAutofit fontScale="92500"/>
          </a:bodyPr>
          <a:lstStyle/>
          <a:p>
            <a:r>
              <a:rPr lang="es-ES" dirty="0" smtClean="0">
                <a:solidFill>
                  <a:schemeClr val="tx1">
                    <a:lumMod val="95000"/>
                    <a:lumOff val="5000"/>
                  </a:schemeClr>
                </a:solidFill>
              </a:rPr>
              <a:t>Aisladores</a:t>
            </a:r>
          </a:p>
          <a:p>
            <a:pPr algn="just"/>
            <a:r>
              <a:rPr lang="es-ES" dirty="0">
                <a:solidFill>
                  <a:schemeClr val="tx1">
                    <a:lumMod val="95000"/>
                    <a:lumOff val="5000"/>
                  </a:schemeClr>
                </a:solidFill>
              </a:rPr>
              <a:t>Los aisladores en las líneas de transmisión de alta tensión sirven fundamentalmente para sujetar a los conductores, de manera que estos no se muevan en sentido longitudinal o transversal. </a:t>
            </a:r>
          </a:p>
          <a:p>
            <a:pPr algn="just"/>
            <a:endParaRPr lang="es-ES" dirty="0" smtClean="0">
              <a:solidFill>
                <a:schemeClr val="tx1">
                  <a:lumMod val="95000"/>
                  <a:lumOff val="5000"/>
                </a:schemeClr>
              </a:solidFill>
            </a:endParaRPr>
          </a:p>
          <a:p>
            <a:pPr algn="just"/>
            <a:r>
              <a:rPr lang="es-ES" dirty="0" smtClean="0">
                <a:solidFill>
                  <a:schemeClr val="tx1">
                    <a:lumMod val="95000"/>
                    <a:lumOff val="5000"/>
                  </a:schemeClr>
                </a:solidFill>
              </a:rPr>
              <a:t>Los </a:t>
            </a:r>
            <a:r>
              <a:rPr lang="es-ES" dirty="0">
                <a:solidFill>
                  <a:schemeClr val="tx1">
                    <a:lumMod val="95000"/>
                    <a:lumOff val="5000"/>
                  </a:schemeClr>
                </a:solidFill>
              </a:rPr>
              <a:t>aislantes cumplen la función de sujetar mecánicamente los conductores a las estructuras que los soportan, asegurando el aislamiento eléctrico entre estos dos elementos. </a:t>
            </a:r>
          </a:p>
        </p:txBody>
      </p:sp>
    </p:spTree>
    <p:extLst>
      <p:ext uri="{BB962C8B-B14F-4D97-AF65-F5344CB8AC3E}">
        <p14:creationId xmlns:p14="http://schemas.microsoft.com/office/powerpoint/2010/main" val="40907270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755576" y="404664"/>
            <a:ext cx="7704856" cy="5472608"/>
          </a:xfrm>
        </p:spPr>
        <p:txBody>
          <a:bodyPr>
            <a:normAutofit fontScale="85000" lnSpcReduction="10000"/>
          </a:bodyPr>
          <a:lstStyle/>
          <a:p>
            <a:r>
              <a:rPr lang="es-ES" b="1" dirty="0" smtClean="0">
                <a:solidFill>
                  <a:schemeClr val="tx1">
                    <a:lumMod val="95000"/>
                    <a:lumOff val="5000"/>
                  </a:schemeClr>
                </a:solidFill>
              </a:rPr>
              <a:t>Postes</a:t>
            </a:r>
          </a:p>
          <a:p>
            <a:pPr algn="just"/>
            <a:r>
              <a:rPr lang="es-ES" dirty="0">
                <a:solidFill>
                  <a:schemeClr val="tx1">
                    <a:lumMod val="95000"/>
                    <a:lumOff val="5000"/>
                  </a:schemeClr>
                </a:solidFill>
              </a:rPr>
              <a:t>Se designan con este nombre los soportes de poca altura, de cuerpo vertical único; tales como los postes de madera y hormigón, y algunas veces también a los postes metálicos de gruesos perfiles no ensamblados, destinados a las líneas de media tensión. </a:t>
            </a:r>
          </a:p>
          <a:p>
            <a:pPr algn="just"/>
            <a:endParaRPr lang="es-ES" dirty="0">
              <a:solidFill>
                <a:schemeClr val="tx1">
                  <a:lumMod val="95000"/>
                  <a:lumOff val="5000"/>
                </a:schemeClr>
              </a:solidFill>
            </a:endParaRPr>
          </a:p>
          <a:p>
            <a:pPr algn="just"/>
            <a:r>
              <a:rPr lang="es-ES" dirty="0">
                <a:solidFill>
                  <a:schemeClr val="tx1">
                    <a:lumMod val="95000"/>
                    <a:lumOff val="5000"/>
                  </a:schemeClr>
                </a:solidFill>
              </a:rPr>
              <a:t>Los postes metálicos se usan en redes y líneas de sub-transmisión, principalmente porque su fabricación está ubicada económicamente con limitaciones de altura. Un poste que excede de 45 pies ya resulta muy pesado además de elástico. </a:t>
            </a:r>
          </a:p>
        </p:txBody>
      </p:sp>
    </p:spTree>
    <p:extLst>
      <p:ext uri="{BB962C8B-B14F-4D97-AF65-F5344CB8AC3E}">
        <p14:creationId xmlns:p14="http://schemas.microsoft.com/office/powerpoint/2010/main" val="185536787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641425" y="764704"/>
            <a:ext cx="7704856" cy="792088"/>
          </a:xfrm>
        </p:spPr>
        <p:txBody>
          <a:bodyPr>
            <a:normAutofit/>
          </a:bodyPr>
          <a:lstStyle/>
          <a:p>
            <a:r>
              <a:rPr lang="es-ES" dirty="0">
                <a:solidFill>
                  <a:schemeClr val="tx1">
                    <a:lumMod val="95000"/>
                    <a:lumOff val="5000"/>
                  </a:schemeClr>
                </a:solidFill>
              </a:rPr>
              <a:t>Poste Simple de Hormigón </a:t>
            </a:r>
            <a:endParaRPr lang="es-ES" b="1" dirty="0">
              <a:solidFill>
                <a:schemeClr val="tx1">
                  <a:lumMod val="95000"/>
                  <a:lumOff val="5000"/>
                </a:schemeClr>
              </a:solidFill>
            </a:endParaRPr>
          </a:p>
          <a:p>
            <a:endParaRPr lang="es-ES" b="1" dirty="0">
              <a:solidFill>
                <a:schemeClr val="tx1">
                  <a:lumMod val="95000"/>
                  <a:lumOff val="5000"/>
                </a:schemeClr>
              </a:solidFill>
            </a:endParaRPr>
          </a:p>
          <a:p>
            <a:endParaRPr lang="es-ES" b="1" dirty="0" smtClean="0">
              <a:solidFill>
                <a:schemeClr val="tx1">
                  <a:lumMod val="95000"/>
                  <a:lumOff val="5000"/>
                </a:schemeClr>
              </a:solidFill>
            </a:endParaRPr>
          </a:p>
          <a:p>
            <a:endParaRPr lang="es-ES" b="1" dirty="0">
              <a:solidFill>
                <a:schemeClr val="tx1">
                  <a:lumMod val="95000"/>
                  <a:lumOff val="5000"/>
                </a:schemeClr>
              </a:solidFill>
            </a:endParaRPr>
          </a:p>
          <a:p>
            <a:endParaRPr lang="es-ES" b="1" dirty="0" smtClean="0">
              <a:solidFill>
                <a:schemeClr val="tx1">
                  <a:lumMod val="95000"/>
                  <a:lumOff val="5000"/>
                </a:schemeClr>
              </a:solidFill>
            </a:endParaRPr>
          </a:p>
          <a:p>
            <a:endParaRPr lang="es-ES" b="1" dirty="0">
              <a:solidFill>
                <a:schemeClr val="tx1">
                  <a:lumMod val="95000"/>
                  <a:lumOff val="5000"/>
                </a:schemeClr>
              </a:solidFill>
            </a:endParaRPr>
          </a:p>
          <a:p>
            <a:endParaRPr lang="es-ES" b="1" dirty="0" smtClean="0">
              <a:solidFill>
                <a:schemeClr val="tx1">
                  <a:lumMod val="95000"/>
                  <a:lumOff val="5000"/>
                </a:schemeClr>
              </a:solidFill>
            </a:endParaRPr>
          </a:p>
          <a:p>
            <a:endParaRPr lang="es-ES" b="1" dirty="0">
              <a:solidFill>
                <a:schemeClr val="tx1">
                  <a:lumMod val="95000"/>
                  <a:lumOff val="5000"/>
                </a:schemeClr>
              </a:solidFill>
            </a:endParaRPr>
          </a:p>
          <a:p>
            <a:endParaRPr lang="es-ES" b="1" dirty="0" smtClean="0">
              <a:solidFill>
                <a:schemeClr val="tx1">
                  <a:lumMod val="95000"/>
                  <a:lumOff val="5000"/>
                </a:schemeClr>
              </a:solidFill>
            </a:endParaRPr>
          </a:p>
          <a:p>
            <a:endParaRPr lang="es-ES" b="1" dirty="0">
              <a:solidFill>
                <a:schemeClr val="tx1">
                  <a:lumMod val="95000"/>
                  <a:lumOff val="5000"/>
                </a:schemeClr>
              </a:solidFill>
            </a:endParaRPr>
          </a:p>
          <a:p>
            <a:endParaRPr lang="es-ES" b="1" dirty="0" smtClean="0">
              <a:solidFill>
                <a:schemeClr val="tx1">
                  <a:lumMod val="95000"/>
                  <a:lumOff val="5000"/>
                </a:schemeClr>
              </a:solidFill>
            </a:endParaRPr>
          </a:p>
          <a:p>
            <a:endParaRPr lang="es-ES" b="1" dirty="0">
              <a:solidFill>
                <a:schemeClr val="tx1">
                  <a:lumMod val="95000"/>
                  <a:lumOff val="5000"/>
                </a:schemeClr>
              </a:solidFill>
            </a:endParaRPr>
          </a:p>
          <a:p>
            <a:endParaRPr lang="es-ES" b="1" dirty="0" smtClean="0">
              <a:solidFill>
                <a:schemeClr val="tx1">
                  <a:lumMod val="95000"/>
                  <a:lumOff val="5000"/>
                </a:schemeClr>
              </a:solidFill>
            </a:endParaRP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1556792"/>
            <a:ext cx="6240378"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714722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755576" y="404664"/>
            <a:ext cx="3528392" cy="5976664"/>
          </a:xfrm>
        </p:spPr>
        <p:txBody>
          <a:bodyPr>
            <a:normAutofit fontScale="85000" lnSpcReduction="10000"/>
          </a:bodyPr>
          <a:lstStyle/>
          <a:p>
            <a:r>
              <a:rPr lang="es-ES" b="1" dirty="0" smtClean="0">
                <a:solidFill>
                  <a:schemeClr val="tx1">
                    <a:lumMod val="95000"/>
                    <a:lumOff val="5000"/>
                  </a:schemeClr>
                </a:solidFill>
              </a:rPr>
              <a:t>Torres</a:t>
            </a:r>
          </a:p>
          <a:p>
            <a:pPr algn="just"/>
            <a:r>
              <a:rPr lang="es-ES" dirty="0">
                <a:solidFill>
                  <a:schemeClr val="tx1">
                    <a:lumMod val="95000"/>
                    <a:lumOff val="5000"/>
                  </a:schemeClr>
                </a:solidFill>
              </a:rPr>
              <a:t>S</a:t>
            </a:r>
            <a:r>
              <a:rPr lang="es-ES" dirty="0" smtClean="0">
                <a:solidFill>
                  <a:schemeClr val="tx1">
                    <a:lumMod val="95000"/>
                    <a:lumOff val="5000"/>
                  </a:schemeClr>
                </a:solidFill>
              </a:rPr>
              <a:t>e </a:t>
            </a:r>
            <a:r>
              <a:rPr lang="es-ES" dirty="0">
                <a:solidFill>
                  <a:schemeClr val="tx1">
                    <a:lumMod val="95000"/>
                    <a:lumOff val="5000"/>
                  </a:schemeClr>
                </a:solidFill>
              </a:rPr>
              <a:t>denominan a los soportes metálicos de elementos ensamblados, destinados a la mayoría de las líneas de transmisión de energía en alta tensión. Quizá el más difundido de los materiales usados para líneas de transmisión es el acero especialmente en forma de perfiles o ángulos </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999" y="908720"/>
            <a:ext cx="3632471" cy="496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625926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755576" y="404664"/>
            <a:ext cx="7704856" cy="5472608"/>
          </a:xfrm>
        </p:spPr>
        <p:txBody>
          <a:bodyPr>
            <a:normAutofit fontScale="85000" lnSpcReduction="20000"/>
          </a:bodyPr>
          <a:lstStyle/>
          <a:p>
            <a:r>
              <a:rPr lang="es-ES" b="1" dirty="0" smtClean="0">
                <a:solidFill>
                  <a:schemeClr val="tx1">
                    <a:lumMod val="95000"/>
                    <a:lumOff val="5000"/>
                  </a:schemeClr>
                </a:solidFill>
              </a:rPr>
              <a:t>Clasificación de los Soportes</a:t>
            </a:r>
          </a:p>
          <a:p>
            <a:endParaRPr lang="es-ES" b="1" dirty="0" smtClean="0">
              <a:solidFill>
                <a:schemeClr val="tx1">
                  <a:lumMod val="95000"/>
                  <a:lumOff val="5000"/>
                </a:schemeClr>
              </a:solidFill>
            </a:endParaRPr>
          </a:p>
          <a:p>
            <a:pPr algn="just"/>
            <a:r>
              <a:rPr lang="es-ES" dirty="0">
                <a:solidFill>
                  <a:schemeClr val="tx1">
                    <a:lumMod val="95000"/>
                    <a:lumOff val="5000"/>
                  </a:schemeClr>
                </a:solidFill>
              </a:rPr>
              <a:t>Los soportes pueden ser clasificados según: </a:t>
            </a:r>
          </a:p>
          <a:p>
            <a:pPr marL="457200" indent="-457200" algn="just">
              <a:buFont typeface="Arial" pitchFamily="34" charset="0"/>
              <a:buChar char="•"/>
            </a:pPr>
            <a:r>
              <a:rPr lang="es-ES" dirty="0">
                <a:solidFill>
                  <a:schemeClr val="tx1">
                    <a:lumMod val="95000"/>
                    <a:lumOff val="5000"/>
                  </a:schemeClr>
                </a:solidFill>
              </a:rPr>
              <a:t>Su habilitación. </a:t>
            </a:r>
          </a:p>
          <a:p>
            <a:pPr marL="457200" indent="-457200" algn="just">
              <a:buFont typeface="Arial" pitchFamily="34" charset="0"/>
              <a:buChar char="•"/>
            </a:pPr>
            <a:r>
              <a:rPr lang="es-ES" dirty="0">
                <a:solidFill>
                  <a:schemeClr val="tx1">
                    <a:lumMod val="95000"/>
                    <a:lumOff val="5000"/>
                  </a:schemeClr>
                </a:solidFill>
              </a:rPr>
              <a:t>El tipo de fundación utilizada. </a:t>
            </a:r>
          </a:p>
          <a:p>
            <a:pPr marL="457200" indent="-457200" algn="just">
              <a:buFont typeface="Arial" pitchFamily="34" charset="0"/>
              <a:buChar char="•"/>
            </a:pPr>
            <a:r>
              <a:rPr lang="es-ES" dirty="0">
                <a:solidFill>
                  <a:schemeClr val="tx1">
                    <a:lumMod val="95000"/>
                    <a:lumOff val="5000"/>
                  </a:schemeClr>
                </a:solidFill>
              </a:rPr>
              <a:t>Su amplitud para resistir los esfuerzo longitudinales. </a:t>
            </a:r>
            <a:endParaRPr lang="es-ES" dirty="0" smtClean="0">
              <a:solidFill>
                <a:schemeClr val="tx1">
                  <a:lumMod val="95000"/>
                  <a:lumOff val="5000"/>
                </a:schemeClr>
              </a:solidFill>
            </a:endParaRPr>
          </a:p>
          <a:p>
            <a:pPr marL="457200" indent="-457200" algn="just">
              <a:buFont typeface="Arial" pitchFamily="34" charset="0"/>
              <a:buChar char="•"/>
            </a:pPr>
            <a:endParaRPr lang="es-ES" dirty="0">
              <a:solidFill>
                <a:schemeClr val="tx1">
                  <a:lumMod val="95000"/>
                  <a:lumOff val="5000"/>
                </a:schemeClr>
              </a:solidFill>
            </a:endParaRPr>
          </a:p>
          <a:p>
            <a:pPr algn="just"/>
            <a:r>
              <a:rPr lang="es-ES" dirty="0">
                <a:solidFill>
                  <a:schemeClr val="tx1">
                    <a:lumMod val="95000"/>
                    <a:lumOff val="5000"/>
                  </a:schemeClr>
                </a:solidFill>
              </a:rPr>
              <a:t>En los soportes según la habilitación utilizada se distinguen dos grandes clases</a:t>
            </a:r>
            <a:r>
              <a:rPr lang="es-ES" dirty="0" smtClean="0">
                <a:solidFill>
                  <a:schemeClr val="tx1">
                    <a:lumMod val="95000"/>
                    <a:lumOff val="5000"/>
                  </a:schemeClr>
                </a:solidFill>
              </a:rPr>
              <a:t>:</a:t>
            </a:r>
          </a:p>
          <a:p>
            <a:pPr algn="just"/>
            <a:endParaRPr lang="es-ES" dirty="0">
              <a:solidFill>
                <a:schemeClr val="tx1">
                  <a:lumMod val="95000"/>
                  <a:lumOff val="5000"/>
                </a:schemeClr>
              </a:solidFill>
            </a:endParaRPr>
          </a:p>
          <a:p>
            <a:pPr algn="just"/>
            <a:r>
              <a:rPr lang="es-ES" dirty="0">
                <a:solidFill>
                  <a:schemeClr val="tx1">
                    <a:lumMod val="95000"/>
                    <a:lumOff val="5000"/>
                  </a:schemeClr>
                </a:solidFill>
              </a:rPr>
              <a:t>Sistema de fases Escalonadas. </a:t>
            </a:r>
          </a:p>
          <a:p>
            <a:pPr algn="just"/>
            <a:r>
              <a:rPr lang="es-ES" dirty="0">
                <a:solidFill>
                  <a:schemeClr val="tx1">
                    <a:lumMod val="95000"/>
                    <a:lumOff val="5000"/>
                  </a:schemeClr>
                </a:solidFill>
              </a:rPr>
              <a:t>Sistema de fases Horizontales. </a:t>
            </a:r>
          </a:p>
        </p:txBody>
      </p:sp>
    </p:spTree>
    <p:extLst>
      <p:ext uri="{BB962C8B-B14F-4D97-AF65-F5344CB8AC3E}">
        <p14:creationId xmlns:p14="http://schemas.microsoft.com/office/powerpoint/2010/main" val="304049199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755576" y="764704"/>
            <a:ext cx="7704856" cy="5472608"/>
          </a:xfrm>
        </p:spPr>
        <p:txBody>
          <a:bodyPr>
            <a:normAutofit/>
          </a:bodyPr>
          <a:lstStyle/>
          <a:p>
            <a:r>
              <a:rPr lang="es-ES" b="1" dirty="0" smtClean="0">
                <a:solidFill>
                  <a:schemeClr val="tx1">
                    <a:lumMod val="95000"/>
                    <a:lumOff val="5000"/>
                  </a:schemeClr>
                </a:solidFill>
              </a:rPr>
              <a:t>Tipos de torres</a:t>
            </a:r>
          </a:p>
          <a:p>
            <a:endParaRPr lang="es-ES" b="1" dirty="0">
              <a:solidFill>
                <a:schemeClr val="tx1">
                  <a:lumMod val="95000"/>
                  <a:lumOff val="5000"/>
                </a:schemeClr>
              </a:solidFill>
            </a:endParaRPr>
          </a:p>
          <a:p>
            <a:r>
              <a:rPr lang="es-ES" b="1" dirty="0" smtClean="0">
                <a:solidFill>
                  <a:schemeClr val="tx1">
                    <a:lumMod val="95000"/>
                    <a:lumOff val="5000"/>
                  </a:schemeClr>
                </a:solidFill>
              </a:rPr>
              <a:t>    a)                                                   b)</a:t>
            </a:r>
          </a:p>
          <a:p>
            <a:endParaRPr lang="es-ES" b="1" dirty="0">
              <a:solidFill>
                <a:schemeClr val="tx1">
                  <a:lumMod val="95000"/>
                  <a:lumOff val="5000"/>
                </a:schemeClr>
              </a:solidFill>
            </a:endParaRPr>
          </a:p>
          <a:p>
            <a:endParaRPr lang="es-ES" b="1" dirty="0" smtClean="0">
              <a:solidFill>
                <a:schemeClr val="tx1">
                  <a:lumMod val="95000"/>
                  <a:lumOff val="5000"/>
                </a:schemeClr>
              </a:solidFill>
            </a:endParaRPr>
          </a:p>
          <a:p>
            <a:pPr marL="514350" indent="-514350" algn="just">
              <a:buAutoNum type="alphaLcParenR"/>
            </a:pPr>
            <a:r>
              <a:rPr lang="es-ES" dirty="0" smtClean="0">
                <a:solidFill>
                  <a:schemeClr val="tx1">
                    <a:lumMod val="95000"/>
                    <a:lumOff val="5000"/>
                  </a:schemeClr>
                </a:solidFill>
              </a:rPr>
              <a:t>Disposición </a:t>
            </a:r>
            <a:r>
              <a:rPr lang="es-ES" dirty="0">
                <a:solidFill>
                  <a:schemeClr val="tx1">
                    <a:lumMod val="95000"/>
                    <a:lumOff val="5000"/>
                  </a:schemeClr>
                </a:solidFill>
              </a:rPr>
              <a:t>en triangulo equilátero </a:t>
            </a:r>
            <a:endParaRPr lang="es-ES" dirty="0" smtClean="0">
              <a:solidFill>
                <a:schemeClr val="tx1">
                  <a:lumMod val="95000"/>
                  <a:lumOff val="5000"/>
                </a:schemeClr>
              </a:solidFill>
            </a:endParaRPr>
          </a:p>
          <a:p>
            <a:pPr algn="just"/>
            <a:endParaRPr lang="es-ES" dirty="0" smtClean="0">
              <a:solidFill>
                <a:schemeClr val="tx1">
                  <a:lumMod val="95000"/>
                  <a:lumOff val="5000"/>
                </a:schemeClr>
              </a:solidFill>
            </a:endParaRPr>
          </a:p>
          <a:p>
            <a:pPr algn="just"/>
            <a:r>
              <a:rPr lang="es-ES" dirty="0" smtClean="0">
                <a:solidFill>
                  <a:schemeClr val="tx1">
                    <a:lumMod val="95000"/>
                    <a:lumOff val="5000"/>
                  </a:schemeClr>
                </a:solidFill>
              </a:rPr>
              <a:t>b</a:t>
            </a:r>
            <a:r>
              <a:rPr lang="es-ES" dirty="0">
                <a:solidFill>
                  <a:schemeClr val="tx1">
                    <a:lumMod val="95000"/>
                    <a:lumOff val="5000"/>
                  </a:schemeClr>
                </a:solidFill>
              </a:rPr>
              <a:t>) Disposición horizontal. </a:t>
            </a:r>
            <a:endParaRPr lang="es-ES" b="1" dirty="0" smtClean="0">
              <a:solidFill>
                <a:schemeClr val="tx1">
                  <a:lumMod val="95000"/>
                  <a:lumOff val="5000"/>
                </a:schemeClr>
              </a:solidFill>
            </a:endParaRPr>
          </a:p>
          <a:p>
            <a:endParaRPr lang="es-ES" b="1" dirty="0" smtClean="0">
              <a:solidFill>
                <a:schemeClr val="tx1">
                  <a:lumMod val="95000"/>
                  <a:lumOff val="5000"/>
                </a:schemeClr>
              </a:solidFill>
            </a:endParaRP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1268760"/>
            <a:ext cx="4373447" cy="2278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44542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755576" y="404664"/>
            <a:ext cx="7704856" cy="6192688"/>
          </a:xfrm>
        </p:spPr>
        <p:txBody>
          <a:bodyPr>
            <a:normAutofit/>
          </a:bodyPr>
          <a:lstStyle/>
          <a:p>
            <a:r>
              <a:rPr lang="es-ES" b="1" dirty="0" smtClean="0">
                <a:solidFill>
                  <a:schemeClr val="tx1">
                    <a:lumMod val="95000"/>
                    <a:lumOff val="5000"/>
                  </a:schemeClr>
                </a:solidFill>
              </a:rPr>
              <a:t>Sistemas de </a:t>
            </a:r>
            <a:r>
              <a:rPr lang="es-ES" b="1" dirty="0">
                <a:solidFill>
                  <a:schemeClr val="tx1">
                    <a:lumMod val="95000"/>
                    <a:lumOff val="5000"/>
                  </a:schemeClr>
                </a:solidFill>
              </a:rPr>
              <a:t>F</a:t>
            </a:r>
            <a:r>
              <a:rPr lang="es-ES" b="1" dirty="0" smtClean="0">
                <a:solidFill>
                  <a:schemeClr val="tx1">
                    <a:lumMod val="95000"/>
                    <a:lumOff val="5000"/>
                  </a:schemeClr>
                </a:solidFill>
              </a:rPr>
              <a:t>ases Escalonadas</a:t>
            </a:r>
          </a:p>
          <a:p>
            <a:pPr algn="just"/>
            <a:r>
              <a:rPr lang="es-ES" dirty="0">
                <a:solidFill>
                  <a:schemeClr val="tx1">
                    <a:lumMod val="95000"/>
                    <a:lumOff val="5000"/>
                  </a:schemeClr>
                </a:solidFill>
              </a:rPr>
              <a:t>En este tipo de torres los conductores se disponen a niveles de altura diferentes. Distinguiéndose las torres de triángulo, de bandera, de doble bandera y de doble triángulo; siendo estas las torres de mayor uso </a:t>
            </a:r>
            <a:endParaRPr lang="es-ES" dirty="0" smtClean="0">
              <a:solidFill>
                <a:schemeClr val="tx1">
                  <a:lumMod val="95000"/>
                  <a:lumOff val="5000"/>
                </a:schemeClr>
              </a:solidFill>
            </a:endParaRPr>
          </a:p>
          <a:p>
            <a:pPr algn="just"/>
            <a:endParaRPr lang="es-ES" dirty="0">
              <a:solidFill>
                <a:schemeClr val="tx1">
                  <a:lumMod val="95000"/>
                  <a:lumOff val="5000"/>
                </a:schemeClr>
              </a:solidFill>
            </a:endParaRPr>
          </a:p>
          <a:p>
            <a:pPr algn="just"/>
            <a:endParaRPr lang="es-ES" dirty="0" smtClean="0">
              <a:solidFill>
                <a:schemeClr val="tx1">
                  <a:lumMod val="95000"/>
                  <a:lumOff val="5000"/>
                </a:schemeClr>
              </a:solidFill>
            </a:endParaRPr>
          </a:p>
          <a:p>
            <a:endParaRPr lang="es-ES" dirty="0" smtClean="0">
              <a:solidFill>
                <a:schemeClr val="tx1">
                  <a:lumMod val="95000"/>
                  <a:lumOff val="5000"/>
                </a:schemeClr>
              </a:solidFill>
            </a:endParaRPr>
          </a:p>
          <a:p>
            <a:r>
              <a:rPr lang="es-ES" dirty="0" smtClean="0">
                <a:solidFill>
                  <a:schemeClr val="tx1">
                    <a:lumMod val="95000"/>
                    <a:lumOff val="5000"/>
                  </a:schemeClr>
                </a:solidFill>
              </a:rPr>
              <a:t>Torres </a:t>
            </a:r>
            <a:r>
              <a:rPr lang="es-ES" dirty="0">
                <a:solidFill>
                  <a:schemeClr val="tx1">
                    <a:lumMod val="95000"/>
                    <a:lumOff val="5000"/>
                  </a:schemeClr>
                </a:solidFill>
              </a:rPr>
              <a:t>fases escalonadas </a:t>
            </a: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3573016"/>
            <a:ext cx="3506316" cy="1966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330681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755576" y="404664"/>
            <a:ext cx="7704856" cy="6192688"/>
          </a:xfrm>
        </p:spPr>
        <p:txBody>
          <a:bodyPr>
            <a:normAutofit/>
          </a:bodyPr>
          <a:lstStyle/>
          <a:p>
            <a:r>
              <a:rPr lang="es-ES" b="1" dirty="0" smtClean="0">
                <a:solidFill>
                  <a:schemeClr val="tx1">
                    <a:lumMod val="95000"/>
                    <a:lumOff val="5000"/>
                  </a:schemeClr>
                </a:solidFill>
              </a:rPr>
              <a:t>Sistemas de </a:t>
            </a:r>
            <a:r>
              <a:rPr lang="es-ES" b="1" dirty="0">
                <a:solidFill>
                  <a:schemeClr val="tx1">
                    <a:lumMod val="95000"/>
                    <a:lumOff val="5000"/>
                  </a:schemeClr>
                </a:solidFill>
              </a:rPr>
              <a:t>F</a:t>
            </a:r>
            <a:r>
              <a:rPr lang="es-ES" b="1" dirty="0" smtClean="0">
                <a:solidFill>
                  <a:schemeClr val="tx1">
                    <a:lumMod val="95000"/>
                    <a:lumOff val="5000"/>
                  </a:schemeClr>
                </a:solidFill>
              </a:rPr>
              <a:t>ases Horizontales</a:t>
            </a:r>
          </a:p>
          <a:p>
            <a:pPr algn="just"/>
            <a:r>
              <a:rPr lang="es-ES" dirty="0">
                <a:solidFill>
                  <a:schemeClr val="tx1">
                    <a:lumMod val="95000"/>
                    <a:lumOff val="5000"/>
                  </a:schemeClr>
                </a:solidFill>
              </a:rPr>
              <a:t>La disposición de las fases en capa horizontal, implica la utilización de dos cables de guarda, los cuales se disponen a ambos lados del eje de la viga, y generalmente desviados hacia las fases exteriores. </a:t>
            </a:r>
          </a:p>
          <a:p>
            <a:pPr algn="just"/>
            <a:endParaRPr lang="es-ES" dirty="0" smtClean="0">
              <a:solidFill>
                <a:schemeClr val="tx1">
                  <a:lumMod val="95000"/>
                  <a:lumOff val="5000"/>
                </a:schemeClr>
              </a:solidFill>
            </a:endParaRPr>
          </a:p>
          <a:p>
            <a:endParaRPr lang="es-ES" dirty="0" smtClean="0">
              <a:solidFill>
                <a:schemeClr val="tx1">
                  <a:lumMod val="95000"/>
                  <a:lumOff val="5000"/>
                </a:schemeClr>
              </a:solidFill>
            </a:endParaRPr>
          </a:p>
          <a:p>
            <a:endParaRPr lang="es-ES" dirty="0" smtClean="0">
              <a:solidFill>
                <a:schemeClr val="tx1">
                  <a:lumMod val="95000"/>
                  <a:lumOff val="5000"/>
                </a:schemeClr>
              </a:solidFill>
            </a:endParaRPr>
          </a:p>
          <a:p>
            <a:endParaRPr lang="es-ES" dirty="0">
              <a:solidFill>
                <a:schemeClr val="tx1">
                  <a:lumMod val="95000"/>
                  <a:lumOff val="5000"/>
                </a:schemeClr>
              </a:solidFill>
            </a:endParaRPr>
          </a:p>
          <a:p>
            <a:r>
              <a:rPr lang="es-ES" dirty="0" smtClean="0">
                <a:solidFill>
                  <a:schemeClr val="tx1">
                    <a:lumMod val="95000"/>
                    <a:lumOff val="5000"/>
                  </a:schemeClr>
                </a:solidFill>
              </a:rPr>
              <a:t>Torres </a:t>
            </a:r>
            <a:r>
              <a:rPr lang="es-ES" dirty="0">
                <a:solidFill>
                  <a:schemeClr val="tx1">
                    <a:lumMod val="95000"/>
                    <a:lumOff val="5000"/>
                  </a:schemeClr>
                </a:solidFill>
              </a:rPr>
              <a:t>fases </a:t>
            </a:r>
            <a:r>
              <a:rPr lang="es-ES" dirty="0" smtClean="0">
                <a:solidFill>
                  <a:schemeClr val="tx1">
                    <a:lumMod val="95000"/>
                    <a:lumOff val="5000"/>
                  </a:schemeClr>
                </a:solidFill>
              </a:rPr>
              <a:t>horizontales</a:t>
            </a:r>
            <a:endParaRPr lang="es-ES" dirty="0">
              <a:solidFill>
                <a:schemeClr val="tx1">
                  <a:lumMod val="95000"/>
                  <a:lumOff val="5000"/>
                </a:schemeClr>
              </a:solidFill>
            </a:endParaRP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3709504"/>
            <a:ext cx="6206194" cy="1599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886806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755576" y="404664"/>
            <a:ext cx="7704856" cy="6192688"/>
          </a:xfrm>
        </p:spPr>
        <p:txBody>
          <a:bodyPr>
            <a:normAutofit/>
          </a:bodyPr>
          <a:lstStyle/>
          <a:p>
            <a:r>
              <a:rPr lang="es-ES" b="1" dirty="0" smtClean="0">
                <a:solidFill>
                  <a:schemeClr val="tx1">
                    <a:lumMod val="95000"/>
                    <a:lumOff val="5000"/>
                  </a:schemeClr>
                </a:solidFill>
              </a:rPr>
              <a:t>Conductores Subterráneos</a:t>
            </a:r>
          </a:p>
          <a:p>
            <a:pPr algn="just"/>
            <a:r>
              <a:rPr lang="es-ES" b="1" dirty="0">
                <a:solidFill>
                  <a:schemeClr val="tx1">
                    <a:lumMod val="95000"/>
                    <a:lumOff val="5000"/>
                  </a:schemeClr>
                </a:solidFill>
              </a:rPr>
              <a:t>Características eléctricas de los cables subterráneos </a:t>
            </a:r>
            <a:endParaRPr lang="es-ES" dirty="0">
              <a:solidFill>
                <a:schemeClr val="tx1">
                  <a:lumMod val="95000"/>
                  <a:lumOff val="5000"/>
                </a:schemeClr>
              </a:solidFill>
            </a:endParaRPr>
          </a:p>
          <a:p>
            <a:pPr algn="just"/>
            <a:r>
              <a:rPr lang="es-ES" dirty="0">
                <a:solidFill>
                  <a:schemeClr val="tx1">
                    <a:lumMod val="95000"/>
                    <a:lumOff val="5000"/>
                  </a:schemeClr>
                </a:solidFill>
              </a:rPr>
              <a:t>Un trozo de material está dispuesto de muchos átomos dispuestos de una manera peculiar de acuerdo al material. Algunos materiales, principalmente los metales, tienen un gran número de electrones libres que pueden moverse a través del material. Estos materiales tienen la facilidad de transmitir carga de un objeto a otro y se llaman conductores. </a:t>
            </a:r>
            <a:endParaRPr lang="es-ES" dirty="0" smtClean="0">
              <a:solidFill>
                <a:schemeClr val="tx1">
                  <a:lumMod val="95000"/>
                  <a:lumOff val="5000"/>
                </a:schemeClr>
              </a:solidFill>
            </a:endParaRPr>
          </a:p>
          <a:p>
            <a:endParaRPr lang="es-ES" dirty="0" smtClean="0">
              <a:solidFill>
                <a:schemeClr val="tx1">
                  <a:lumMod val="95000"/>
                  <a:lumOff val="5000"/>
                </a:schemeClr>
              </a:solidFill>
            </a:endParaRPr>
          </a:p>
          <a:p>
            <a:endParaRPr lang="es-ES" dirty="0" smtClean="0">
              <a:solidFill>
                <a:schemeClr val="tx1">
                  <a:lumMod val="95000"/>
                  <a:lumOff val="5000"/>
                </a:schemeClr>
              </a:solidFill>
            </a:endParaRPr>
          </a:p>
          <a:p>
            <a:endParaRPr lang="es-ES" dirty="0">
              <a:solidFill>
                <a:schemeClr val="tx1">
                  <a:lumMod val="95000"/>
                  <a:lumOff val="5000"/>
                </a:schemeClr>
              </a:solidFill>
            </a:endParaRPr>
          </a:p>
        </p:txBody>
      </p:sp>
    </p:spTree>
    <p:extLst>
      <p:ext uri="{BB962C8B-B14F-4D97-AF65-F5344CB8AC3E}">
        <p14:creationId xmlns:p14="http://schemas.microsoft.com/office/powerpoint/2010/main" val="146378910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755576" y="404664"/>
            <a:ext cx="7704856" cy="792088"/>
          </a:xfrm>
        </p:spPr>
        <p:txBody>
          <a:bodyPr>
            <a:normAutofit/>
          </a:bodyPr>
          <a:lstStyle/>
          <a:p>
            <a:r>
              <a:rPr lang="es-ES" b="1" dirty="0" smtClean="0">
                <a:solidFill>
                  <a:schemeClr val="tx1">
                    <a:lumMod val="95000"/>
                    <a:lumOff val="5000"/>
                  </a:schemeClr>
                </a:solidFill>
              </a:rPr>
              <a:t>Partes del conductor</a:t>
            </a:r>
          </a:p>
          <a:p>
            <a:endParaRPr lang="es-ES" dirty="0" smtClean="0">
              <a:solidFill>
                <a:schemeClr val="tx1">
                  <a:lumMod val="95000"/>
                  <a:lumOff val="5000"/>
                </a:schemeClr>
              </a:solidFill>
            </a:endParaRPr>
          </a:p>
          <a:p>
            <a:endParaRPr lang="es-ES" dirty="0" smtClean="0">
              <a:solidFill>
                <a:schemeClr val="tx1">
                  <a:lumMod val="95000"/>
                  <a:lumOff val="5000"/>
                </a:schemeClr>
              </a:solidFill>
            </a:endParaRPr>
          </a:p>
          <a:p>
            <a:endParaRPr lang="es-ES" dirty="0">
              <a:solidFill>
                <a:schemeClr val="tx1">
                  <a:lumMod val="95000"/>
                  <a:lumOff val="5000"/>
                </a:schemeClr>
              </a:solidFill>
            </a:endParaRPr>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1340768"/>
            <a:ext cx="7422363"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637316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467544" y="404664"/>
            <a:ext cx="8460432" cy="864096"/>
          </a:xfrm>
        </p:spPr>
        <p:txBody>
          <a:bodyPr>
            <a:normAutofit/>
          </a:bodyPr>
          <a:lstStyle/>
          <a:p>
            <a:pPr algn="just"/>
            <a:r>
              <a:rPr lang="es-ES" b="1" dirty="0" smtClean="0">
                <a:solidFill>
                  <a:schemeClr val="tx1">
                    <a:lumMod val="95000"/>
                    <a:lumOff val="5000"/>
                  </a:schemeClr>
                </a:solidFill>
              </a:rPr>
              <a:t>Colocación y tendido de los cables subterráneos</a:t>
            </a:r>
            <a:endParaRPr lang="es-ES" dirty="0" smtClean="0">
              <a:solidFill>
                <a:schemeClr val="tx1">
                  <a:lumMod val="95000"/>
                  <a:lumOff val="5000"/>
                </a:schemeClr>
              </a:solidFill>
            </a:endParaRPr>
          </a:p>
          <a:p>
            <a:endParaRPr lang="es-ES" dirty="0" smtClean="0">
              <a:solidFill>
                <a:schemeClr val="tx1">
                  <a:lumMod val="95000"/>
                  <a:lumOff val="5000"/>
                </a:schemeClr>
              </a:solidFill>
            </a:endParaRPr>
          </a:p>
          <a:p>
            <a:endParaRPr lang="es-ES" dirty="0">
              <a:solidFill>
                <a:schemeClr val="tx1">
                  <a:lumMod val="95000"/>
                  <a:lumOff val="5000"/>
                </a:schemeClr>
              </a:solidFill>
            </a:endParaRPr>
          </a:p>
        </p:txBody>
      </p:sp>
      <p:sp>
        <p:nvSpPr>
          <p:cNvPr id="4" name="2 Subtítulo"/>
          <p:cNvSpPr txBox="1">
            <a:spLocks/>
          </p:cNvSpPr>
          <p:nvPr/>
        </p:nvSpPr>
        <p:spPr>
          <a:xfrm>
            <a:off x="323528" y="1048832"/>
            <a:ext cx="4114800" cy="5116472"/>
          </a:xfrm>
          <a:prstGeom prst="rect">
            <a:avLst/>
          </a:prstGeom>
        </p:spPr>
        <p:txBody>
          <a:bodyPr vert="horz" lIns="91440" tIns="45720" rIns="91440" bIns="45720" rtlCol="0">
            <a:normAutofit fontScale="850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r>
              <a:rPr lang="es-ES" dirty="0">
                <a:solidFill>
                  <a:schemeClr val="tx1">
                    <a:lumMod val="95000"/>
                    <a:lumOff val="5000"/>
                  </a:schemeClr>
                </a:solidFill>
              </a:rPr>
              <a:t>Los cables subterráneos se instalarán en el terreno practicando en este una zanja, de unos 60 cm. de anchura, para que el obrero pueda moverse dentro de la misma, tendrá una profundidad de 1,10 metros, en el fondo de la misma se colocará una capa de arena fina de un espesor de 10 a 15 cm, sobre la misma se colocará el cable y sobre el otra capa de la misma arena. </a:t>
            </a:r>
            <a:endParaRPr lang="es-ES" dirty="0" smtClean="0">
              <a:solidFill>
                <a:schemeClr val="tx1">
                  <a:lumMod val="95000"/>
                  <a:lumOff val="5000"/>
                </a:schemeClr>
              </a:solidFill>
            </a:endParaRPr>
          </a:p>
          <a:p>
            <a:endParaRPr lang="es-ES" dirty="0">
              <a:solidFill>
                <a:schemeClr val="tx1">
                  <a:lumMod val="95000"/>
                  <a:lumOff val="5000"/>
                </a:schemeClr>
              </a:solidFill>
            </a:endParaRPr>
          </a:p>
        </p:txBody>
      </p:sp>
      <p:sp>
        <p:nvSpPr>
          <p:cNvPr id="5" name="2 Subtítulo"/>
          <p:cNvSpPr txBox="1">
            <a:spLocks/>
          </p:cNvSpPr>
          <p:nvPr/>
        </p:nvSpPr>
        <p:spPr>
          <a:xfrm>
            <a:off x="4572000" y="1048832"/>
            <a:ext cx="4330824" cy="5116472"/>
          </a:xfrm>
          <a:prstGeom prst="rect">
            <a:avLst/>
          </a:prstGeom>
        </p:spPr>
        <p:txBody>
          <a:bodyPr vert="horz" lIns="91440" tIns="45720" rIns="91440" bIns="45720" rtlCol="0">
            <a:normAutofit fontScale="92500"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r>
              <a:rPr lang="es-ES" dirty="0">
                <a:solidFill>
                  <a:schemeClr val="tx1">
                    <a:lumMod val="95000"/>
                    <a:lumOff val="5000"/>
                  </a:schemeClr>
                </a:solidFill>
              </a:rPr>
              <a:t>Para advertir de la presencia del cable, cuando se realizasen trabajos posteriores, sobre la capa de arena se colocará una fila continua de ladrillos, colocados en sentido transversal al conductor, continuando con el relleno y a una distancia del fondo de la zanja de 70 cm. </a:t>
            </a:r>
          </a:p>
        </p:txBody>
      </p:sp>
    </p:spTree>
    <p:extLst>
      <p:ext uri="{BB962C8B-B14F-4D97-AF65-F5344CB8AC3E}">
        <p14:creationId xmlns:p14="http://schemas.microsoft.com/office/powerpoint/2010/main" val="18307411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Subtítulo"/>
          <p:cNvSpPr txBox="1">
            <a:spLocks/>
          </p:cNvSpPr>
          <p:nvPr/>
        </p:nvSpPr>
        <p:spPr>
          <a:xfrm>
            <a:off x="467544" y="404664"/>
            <a:ext cx="8460432" cy="864096"/>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r>
              <a:rPr lang="es-ES" b="1" smtClean="0">
                <a:solidFill>
                  <a:schemeClr val="tx1">
                    <a:lumMod val="95000"/>
                    <a:lumOff val="5000"/>
                  </a:schemeClr>
                </a:solidFill>
              </a:rPr>
              <a:t>Colocación y tendido de los cables subterráneos</a:t>
            </a:r>
            <a:endParaRPr lang="es-ES" smtClean="0">
              <a:solidFill>
                <a:schemeClr val="tx1">
                  <a:lumMod val="95000"/>
                  <a:lumOff val="5000"/>
                </a:schemeClr>
              </a:solidFill>
            </a:endParaRPr>
          </a:p>
          <a:p>
            <a:endParaRPr lang="es-ES" smtClean="0">
              <a:solidFill>
                <a:schemeClr val="tx1">
                  <a:lumMod val="95000"/>
                  <a:lumOff val="5000"/>
                </a:schemeClr>
              </a:solidFill>
            </a:endParaRPr>
          </a:p>
          <a:p>
            <a:endParaRPr lang="es-ES" dirty="0">
              <a:solidFill>
                <a:schemeClr val="tx1">
                  <a:lumMod val="95000"/>
                  <a:lumOff val="5000"/>
                </a:schemeClr>
              </a:solidFill>
            </a:endParaRPr>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9878" y="1124744"/>
            <a:ext cx="5255764" cy="504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107302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755576" y="404664"/>
            <a:ext cx="7704856" cy="5976664"/>
          </a:xfrm>
        </p:spPr>
        <p:txBody>
          <a:bodyPr>
            <a:normAutofit fontScale="92500" lnSpcReduction="20000"/>
          </a:bodyPr>
          <a:lstStyle/>
          <a:p>
            <a:r>
              <a:rPr lang="es-ES" b="1" dirty="0" smtClean="0">
                <a:solidFill>
                  <a:schemeClr val="tx1">
                    <a:lumMod val="95000"/>
                    <a:lumOff val="5000"/>
                  </a:schemeClr>
                </a:solidFill>
              </a:rPr>
              <a:t>Empalmes de cables media tensión</a:t>
            </a:r>
          </a:p>
          <a:p>
            <a:endParaRPr lang="es-ES" b="1" dirty="0" smtClean="0">
              <a:solidFill>
                <a:schemeClr val="tx1">
                  <a:lumMod val="95000"/>
                  <a:lumOff val="5000"/>
                </a:schemeClr>
              </a:solidFill>
            </a:endParaRPr>
          </a:p>
          <a:p>
            <a:pPr algn="just"/>
            <a:r>
              <a:rPr lang="es-ES" dirty="0">
                <a:solidFill>
                  <a:schemeClr val="tx1">
                    <a:lumMod val="95000"/>
                    <a:lumOff val="5000"/>
                  </a:schemeClr>
                </a:solidFill>
              </a:rPr>
              <a:t>Los cables subterráneos son remitidos por el fabricante en bobinas que tienen una longitud determinada, por lo que para realizar un determinado trazado es preciso empalmar los distintos trozos, de forma que el aislamiento del cable en los empalmes tenga igual valor que si se tratara de un solo cable continuo. Por otro lado las uniones se hallan sometidas a las presiones que rodean el terreno, y por tanto es preciso protegerlas con cajas de fundición, en determinados tipos de conductores, en cuyo interior se colocan los extremos del cable que ha de empalmarse. </a:t>
            </a:r>
            <a:endParaRPr lang="es-ES" dirty="0" smtClean="0">
              <a:solidFill>
                <a:schemeClr val="tx1">
                  <a:lumMod val="95000"/>
                  <a:lumOff val="5000"/>
                </a:schemeClr>
              </a:solidFill>
            </a:endParaRPr>
          </a:p>
          <a:p>
            <a:endParaRPr lang="es-ES" dirty="0" smtClean="0">
              <a:solidFill>
                <a:schemeClr val="tx1">
                  <a:lumMod val="95000"/>
                  <a:lumOff val="5000"/>
                </a:schemeClr>
              </a:solidFill>
            </a:endParaRPr>
          </a:p>
          <a:p>
            <a:endParaRPr lang="es-ES" dirty="0">
              <a:solidFill>
                <a:schemeClr val="tx1">
                  <a:lumMod val="95000"/>
                  <a:lumOff val="5000"/>
                </a:schemeClr>
              </a:solidFill>
            </a:endParaRPr>
          </a:p>
        </p:txBody>
      </p:sp>
    </p:spTree>
    <p:extLst>
      <p:ext uri="{BB962C8B-B14F-4D97-AF65-F5344CB8AC3E}">
        <p14:creationId xmlns:p14="http://schemas.microsoft.com/office/powerpoint/2010/main" val="272965463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303</TotalTime>
  <Words>5029</Words>
  <Application>Microsoft Office PowerPoint</Application>
  <PresentationFormat>Presentación en pantalla (4:3)</PresentationFormat>
  <Paragraphs>610</Paragraphs>
  <Slides>110</Slides>
  <Notes>110</Notes>
  <HiddenSlides>0</HiddenSlides>
  <MMClips>0</MMClips>
  <ScaleCrop>false</ScaleCrop>
  <HeadingPairs>
    <vt:vector size="4" baseType="variant">
      <vt:variant>
        <vt:lpstr>Tema</vt:lpstr>
      </vt:variant>
      <vt:variant>
        <vt:i4>1</vt:i4>
      </vt:variant>
      <vt:variant>
        <vt:lpstr>Títulos de diapositiva</vt:lpstr>
      </vt:variant>
      <vt:variant>
        <vt:i4>110</vt:i4>
      </vt:variant>
    </vt:vector>
  </HeadingPairs>
  <TitlesOfParts>
    <vt:vector size="111" baseType="lpstr">
      <vt:lpstr>Tema de Office</vt:lpstr>
      <vt:lpstr>Sistemas Eléctricos de Potencia</vt:lpstr>
      <vt:lpstr>Presentación de PowerPoint</vt:lpstr>
      <vt:lpstr>Función de un SEP</vt:lpstr>
      <vt:lpstr> Descripción del Sistema Eléctrico</vt:lpstr>
      <vt:lpstr>Presentación de PowerPoint</vt:lpstr>
      <vt:lpstr> Fuentes de Energía</vt:lpstr>
      <vt:lpstr>Fuentes de Energía Renovable</vt:lpstr>
      <vt:lpstr>Energía Hidroeléctrica</vt:lpstr>
      <vt:lpstr>Presentación de PowerPoint</vt:lpstr>
      <vt:lpstr>Presentación de PowerPoint</vt:lpstr>
      <vt:lpstr>Presentación de PowerPoint</vt:lpstr>
      <vt:lpstr>Energía Solar</vt:lpstr>
      <vt:lpstr>Arquitectura Solar Pasiva</vt:lpstr>
      <vt:lpstr>Sistemas Solares Activos</vt:lpstr>
      <vt:lpstr>Celdas Fotovoltaicas</vt:lpstr>
      <vt:lpstr>Energía Eólica</vt:lpstr>
      <vt:lpstr>Presentación de PowerPoint</vt:lpstr>
      <vt:lpstr>Presentación de PowerPoint</vt:lpstr>
      <vt:lpstr>Energía de Biomasa</vt:lpstr>
      <vt:lpstr>Tipos de Biomasa</vt:lpstr>
      <vt:lpstr>Métodos de Conversión</vt:lpstr>
      <vt:lpstr>Métodos Termoquímicos</vt:lpstr>
      <vt:lpstr>Presentación de PowerPoint</vt:lpstr>
      <vt:lpstr>Métodos Bioquímicos</vt:lpstr>
      <vt:lpstr>Presentación de PowerPoint</vt:lpstr>
      <vt:lpstr>Presentación de PowerPoint</vt:lpstr>
      <vt:lpstr>Presentación de PowerPoint</vt:lpstr>
      <vt:lpstr>Energía Maremotriz</vt:lpstr>
      <vt:lpstr>Presentación de PowerPoint</vt:lpstr>
      <vt:lpstr>Presentación de PowerPoint</vt:lpstr>
      <vt:lpstr>Ciclo elemental de Simple efecto</vt:lpstr>
      <vt:lpstr>Presentación de PowerPoint</vt:lpstr>
      <vt:lpstr>Ciclo elemental de Doble efecto</vt:lpstr>
      <vt:lpstr>Presentación de PowerPoint</vt:lpstr>
      <vt:lpstr>Ciclo elemental Múltiple</vt:lpstr>
      <vt:lpstr>Presentación de PowerPoint</vt:lpstr>
      <vt:lpstr>Tipos de Turbina</vt:lpstr>
      <vt:lpstr>Presentación de PowerPoint</vt:lpstr>
      <vt:lpstr>Fuentes de Energía No Renovable</vt:lpstr>
      <vt:lpstr>Carbón  (Carboeléctricas)</vt:lpstr>
      <vt:lpstr>Presentación de PowerPoint</vt:lpstr>
      <vt:lpstr>Presentación de PowerPoint</vt:lpstr>
      <vt:lpstr>Petróleo </vt:lpstr>
      <vt:lpstr>La combustión de derivados del petróleo</vt:lpstr>
      <vt:lpstr>Gas Natural</vt:lpstr>
      <vt:lpstr>Centrales Nucleoeléctricas</vt:lpstr>
      <vt:lpstr>GENERADORES ELECTRICOS</vt:lpstr>
      <vt:lpstr>Funcionamiento del generador</vt:lpstr>
      <vt:lpstr>Presentación de PowerPoint</vt:lpstr>
      <vt:lpstr>Presentación de PowerPoint</vt:lpstr>
      <vt:lpstr>Presentación de PowerPoint</vt:lpstr>
      <vt:lpstr>Presentación de PowerPoint</vt:lpstr>
      <vt:lpstr>Generador de corriente alterna (Alternador)</vt:lpstr>
      <vt:lpstr>Tipos de alternadores</vt:lpstr>
      <vt:lpstr>Alternadores síncronos</vt:lpstr>
      <vt:lpstr>Principio de operación del alternador síncrono</vt:lpstr>
      <vt:lpstr>Transformadores de Potencia</vt:lpstr>
      <vt:lpstr>Presentación de PowerPoint</vt:lpstr>
      <vt:lpstr>Características</vt:lpstr>
      <vt:lpstr>Conexiones principales</vt:lpstr>
      <vt:lpstr>Presentación de PowerPoint</vt:lpstr>
      <vt:lpstr>Presentación de PowerPoint</vt:lpstr>
      <vt:lpstr>Sistemas de Enfriamiento</vt:lpstr>
      <vt:lpstr>Interruptores</vt:lpstr>
      <vt:lpstr>Clasificación </vt:lpstr>
      <vt:lpstr>Restauradores y Seccionadores</vt:lpstr>
      <vt:lpstr>Seccionadores de cuchillas giratorias</vt:lpstr>
      <vt:lpstr>Otros tipos de seccionadores:</vt:lpstr>
      <vt:lpstr>Cortacircuitos fusibles</vt:lpstr>
      <vt:lpstr>Presentación de PowerPoint</vt:lpstr>
      <vt:lpstr>Cortacircuitos fusibles de Alta tensión</vt:lpstr>
      <vt:lpstr>Apartarrayos</vt:lpstr>
      <vt:lpstr>Hilos de guarda</vt:lpstr>
      <vt:lpstr>Pararrayos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Principios constructivos de los relés de protección </vt:lpstr>
      <vt:lpstr>Presentación de PowerPoint</vt:lpstr>
      <vt:lpstr>Presentación de PowerPoint</vt:lpstr>
      <vt:lpstr>Sistemas digitales de protección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Eduardo</dc:creator>
  <cp:lastModifiedBy>Luis M</cp:lastModifiedBy>
  <cp:revision>30</cp:revision>
  <dcterms:created xsi:type="dcterms:W3CDTF">2012-03-28T22:29:44Z</dcterms:created>
  <dcterms:modified xsi:type="dcterms:W3CDTF">2012-03-29T04:25:23Z</dcterms:modified>
</cp:coreProperties>
</file>